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9" r:id="rId2"/>
    <p:sldMasterId id="2147483768" r:id="rId3"/>
  </p:sldMasterIdLst>
  <p:notesMasterIdLst>
    <p:notesMasterId r:id="rId33"/>
  </p:notesMasterIdLst>
  <p:handoutMasterIdLst>
    <p:handoutMasterId r:id="rId34"/>
  </p:handoutMasterIdLst>
  <p:sldIdLst>
    <p:sldId id="256" r:id="rId4"/>
    <p:sldId id="385" r:id="rId5"/>
    <p:sldId id="438" r:id="rId6"/>
    <p:sldId id="458" r:id="rId7"/>
    <p:sldId id="429" r:id="rId8"/>
    <p:sldId id="411" r:id="rId9"/>
    <p:sldId id="386" r:id="rId10"/>
    <p:sldId id="425" r:id="rId11"/>
    <p:sldId id="430" r:id="rId12"/>
    <p:sldId id="455" r:id="rId13"/>
    <p:sldId id="456" r:id="rId14"/>
    <p:sldId id="434" r:id="rId15"/>
    <p:sldId id="431" r:id="rId16"/>
    <p:sldId id="450" r:id="rId17"/>
    <p:sldId id="457" r:id="rId18"/>
    <p:sldId id="449" r:id="rId19"/>
    <p:sldId id="433" r:id="rId20"/>
    <p:sldId id="439" r:id="rId21"/>
    <p:sldId id="451" r:id="rId22"/>
    <p:sldId id="453" r:id="rId23"/>
    <p:sldId id="452" r:id="rId24"/>
    <p:sldId id="454" r:id="rId25"/>
    <p:sldId id="440" r:id="rId26"/>
    <p:sldId id="441" r:id="rId27"/>
    <p:sldId id="442" r:id="rId28"/>
    <p:sldId id="443" r:id="rId29"/>
    <p:sldId id="444" r:id="rId30"/>
    <p:sldId id="445" r:id="rId31"/>
    <p:sldId id="459" r:id="rId32"/>
  </p:sldIdLst>
  <p:sldSz cx="9144000" cy="6858000" type="screen4x3"/>
  <p:notesSz cx="9309100" cy="7023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87" autoAdjust="0"/>
  </p:normalViewPr>
  <p:slideViewPr>
    <p:cSldViewPr>
      <p:cViewPr varScale="1">
        <p:scale>
          <a:sx n="78" d="100"/>
          <a:sy n="78" d="100"/>
        </p:scale>
        <p:origin x="-638"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804" cy="35091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73193" y="0"/>
            <a:ext cx="4033804" cy="350916"/>
          </a:xfrm>
          <a:prstGeom prst="rect">
            <a:avLst/>
          </a:prstGeom>
        </p:spPr>
        <p:txBody>
          <a:bodyPr vert="horz" lIns="91440" tIns="45720" rIns="91440" bIns="45720" rtlCol="0"/>
          <a:lstStyle>
            <a:lvl1pPr algn="r">
              <a:defRPr sz="1200"/>
            </a:lvl1pPr>
          </a:lstStyle>
          <a:p>
            <a:fld id="{626E1DE2-4FFD-4FA4-B5B6-0FB038F48561}" type="datetimeFigureOut">
              <a:rPr lang="en-US" smtClean="0"/>
              <a:t>1/10/2017</a:t>
            </a:fld>
            <a:endParaRPr lang="en-US"/>
          </a:p>
        </p:txBody>
      </p:sp>
      <p:sp>
        <p:nvSpPr>
          <p:cNvPr id="4" name="Footer Placeholder 3"/>
          <p:cNvSpPr>
            <a:spLocks noGrp="1"/>
          </p:cNvSpPr>
          <p:nvPr>
            <p:ph type="ftr" sz="quarter" idx="2"/>
          </p:nvPr>
        </p:nvSpPr>
        <p:spPr>
          <a:xfrm>
            <a:off x="0" y="6670987"/>
            <a:ext cx="4033804" cy="3509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73193" y="6670987"/>
            <a:ext cx="4033804" cy="350916"/>
          </a:xfrm>
          <a:prstGeom prst="rect">
            <a:avLst/>
          </a:prstGeom>
        </p:spPr>
        <p:txBody>
          <a:bodyPr vert="horz" lIns="91440" tIns="45720" rIns="91440" bIns="45720" rtlCol="0" anchor="b"/>
          <a:lstStyle>
            <a:lvl1pPr algn="r">
              <a:defRPr sz="1200"/>
            </a:lvl1pPr>
          </a:lstStyle>
          <a:p>
            <a:fld id="{3491AE2E-8DFA-4633-BCB4-98D16DD9478B}" type="slidenum">
              <a:rPr lang="en-US" smtClean="0"/>
              <a:t>‹#›</a:t>
            </a:fld>
            <a:endParaRPr lang="en-US"/>
          </a:p>
        </p:txBody>
      </p:sp>
    </p:spTree>
    <p:extLst>
      <p:ext uri="{BB962C8B-B14F-4D97-AF65-F5344CB8AC3E}">
        <p14:creationId xmlns:p14="http://schemas.microsoft.com/office/powerpoint/2010/main" val="2781858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3943" cy="3511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5273004" y="0"/>
            <a:ext cx="4033943" cy="351155"/>
          </a:xfrm>
          <a:prstGeom prst="rect">
            <a:avLst/>
          </a:prstGeom>
        </p:spPr>
        <p:txBody>
          <a:bodyPr vert="horz" lIns="93324" tIns="46662" rIns="93324" bIns="46662" rtlCol="0"/>
          <a:lstStyle>
            <a:lvl1pPr algn="r">
              <a:defRPr sz="1200"/>
            </a:lvl1pPr>
          </a:lstStyle>
          <a:p>
            <a:fld id="{C5EA8344-654E-4EFC-B4D3-7C00CEC164BF}" type="datetimeFigureOut">
              <a:rPr lang="en-US" smtClean="0"/>
              <a:t>1/10/2017</a:t>
            </a:fld>
            <a:endParaRPr lang="en-US"/>
          </a:p>
        </p:txBody>
      </p:sp>
      <p:sp>
        <p:nvSpPr>
          <p:cNvPr id="4" name="Slide Image Placeholder 3"/>
          <p:cNvSpPr>
            <a:spLocks noGrp="1" noRot="1" noChangeAspect="1"/>
          </p:cNvSpPr>
          <p:nvPr>
            <p:ph type="sldImg" idx="2"/>
          </p:nvPr>
        </p:nvSpPr>
        <p:spPr>
          <a:xfrm>
            <a:off x="2898775" y="527050"/>
            <a:ext cx="3511550" cy="263366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930910" y="3335973"/>
            <a:ext cx="7447280" cy="31603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670726"/>
            <a:ext cx="4033943" cy="3511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5273004" y="6670726"/>
            <a:ext cx="4033943" cy="351155"/>
          </a:xfrm>
          <a:prstGeom prst="rect">
            <a:avLst/>
          </a:prstGeom>
        </p:spPr>
        <p:txBody>
          <a:bodyPr vert="horz" lIns="93324" tIns="46662" rIns="93324" bIns="46662" rtlCol="0" anchor="b"/>
          <a:lstStyle>
            <a:lvl1pPr algn="r">
              <a:defRPr sz="1200"/>
            </a:lvl1pPr>
          </a:lstStyle>
          <a:p>
            <a:fld id="{6A041DE7-D79B-491F-9178-6D2EC837B8CA}" type="slidenum">
              <a:rPr lang="en-US" smtClean="0"/>
              <a:t>‹#›</a:t>
            </a:fld>
            <a:endParaRPr lang="en-US"/>
          </a:p>
        </p:txBody>
      </p:sp>
    </p:spTree>
    <p:extLst>
      <p:ext uri="{BB962C8B-B14F-4D97-AF65-F5344CB8AC3E}">
        <p14:creationId xmlns:p14="http://schemas.microsoft.com/office/powerpoint/2010/main" val="2786970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fdsn.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Title: Semantics for Science Part 1: WHY?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Authors: Cynthia L Chandler, Adam Shepherd, Robert </a:t>
            </a:r>
            <a:r>
              <a:rPr lang="en-US" sz="1200" kern="1200" dirty="0" err="1" smtClean="0">
                <a:solidFill>
                  <a:schemeClr val="tx1"/>
                </a:solidFill>
                <a:effectLst/>
                <a:latin typeface="+mn-lt"/>
                <a:ea typeface="+mn-ea"/>
                <a:cs typeface="+mn-cs"/>
              </a:rPr>
              <a:t>Arko</a:t>
            </a:r>
            <a:r>
              <a:rPr lang="en-US" sz="1200" kern="1200" dirty="0" smtClean="0">
                <a:solidFill>
                  <a:schemeClr val="tx1"/>
                </a:solidFill>
                <a:effectLst/>
                <a:latin typeface="+mn-lt"/>
                <a:ea typeface="+mn-ea"/>
                <a:cs typeface="+mn-cs"/>
              </a:rPr>
              <a:t>, Matthew B. Jones and Douglas </a:t>
            </a:r>
            <a:r>
              <a:rPr lang="en-US" sz="1200" kern="1200" dirty="0" err="1" smtClean="0">
                <a:solidFill>
                  <a:schemeClr val="tx1"/>
                </a:solidFill>
                <a:effectLst/>
                <a:latin typeface="+mn-lt"/>
                <a:ea typeface="+mn-ea"/>
                <a:cs typeface="+mn-cs"/>
              </a:rPr>
              <a:t>Fils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Part 2 HOW? Presented by Adam Shepherd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20 minute presentation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Semantics Symposium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Bethesda, MD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10 January 2017</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041DE7-D79B-491F-9178-6D2EC837B8CA}" type="slidenum">
              <a:rPr lang="en-US" smtClean="0"/>
              <a:t>1</a:t>
            </a:fld>
            <a:endParaRPr lang="en-US"/>
          </a:p>
        </p:txBody>
      </p:sp>
    </p:spTree>
    <p:extLst>
      <p:ext uri="{BB962C8B-B14F-4D97-AF65-F5344CB8AC3E}">
        <p14:creationId xmlns:p14="http://schemas.microsoft.com/office/powerpoint/2010/main" val="3107694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Curation experts at</a:t>
            </a:r>
            <a:r>
              <a:rPr lang="en-US" baseline="0" dirty="0" smtClean="0"/>
              <a:t> e</a:t>
            </a:r>
            <a:r>
              <a:rPr lang="en-US" dirty="0" smtClean="0"/>
              <a:t>ach repository have enhanced the data object with metadata; structured information that can be used to connect that research</a:t>
            </a:r>
            <a:r>
              <a:rPr lang="en-US" baseline="0" dirty="0" smtClean="0"/>
              <a:t> result with others to form the full set of data and publications resulting from that research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a repository doesn’t publish out their content as Linked Data then </a:t>
            </a:r>
            <a:r>
              <a:rPr lang="en-US" baseline="0" dirty="0" err="1" smtClean="0"/>
              <a:t>GeoLink</a:t>
            </a:r>
            <a:r>
              <a:rPr lang="en-US" baseline="0" dirty="0" smtClean="0"/>
              <a:t> can harvest and republish a subset of that content as Linked Data, using the </a:t>
            </a:r>
            <a:r>
              <a:rPr lang="en-US" baseline="0" dirty="0" err="1" smtClean="0"/>
              <a:t>GeoLink</a:t>
            </a:r>
            <a:r>
              <a:rPr lang="en-US" baseline="0" dirty="0" smtClean="0"/>
              <a:t> modular ontologies to harmonize the content.</a:t>
            </a:r>
          </a:p>
        </p:txBody>
      </p:sp>
      <p:sp>
        <p:nvSpPr>
          <p:cNvPr id="4" name="Slide Number Placeholder 3"/>
          <p:cNvSpPr>
            <a:spLocks noGrp="1"/>
          </p:cNvSpPr>
          <p:nvPr>
            <p:ph type="sldNum" sz="quarter" idx="10"/>
          </p:nvPr>
        </p:nvSpPr>
        <p:spPr/>
        <p:txBody>
          <a:bodyPr/>
          <a:lstStyle/>
          <a:p>
            <a:fld id="{6A041DE7-D79B-491F-9178-6D2EC837B8CA}" type="slidenum">
              <a:rPr lang="en-US" smtClean="0"/>
              <a:t>12</a:t>
            </a:fld>
            <a:endParaRPr lang="en-US"/>
          </a:p>
        </p:txBody>
      </p:sp>
    </p:spTree>
    <p:extLst>
      <p:ext uri="{BB962C8B-B14F-4D97-AF65-F5344CB8AC3E}">
        <p14:creationId xmlns:p14="http://schemas.microsoft.com/office/powerpoint/2010/main" val="267392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Having linked the primary object (information types) we can access related information by following links</a:t>
            </a:r>
            <a:r>
              <a:rPr lang="en-US" baseline="0" dirty="0" smtClean="0"/>
              <a:t> to additional resources.</a:t>
            </a:r>
          </a:p>
        </p:txBody>
      </p:sp>
      <p:sp>
        <p:nvSpPr>
          <p:cNvPr id="4" name="Slide Number Placeholder 3"/>
          <p:cNvSpPr>
            <a:spLocks noGrp="1"/>
          </p:cNvSpPr>
          <p:nvPr>
            <p:ph type="sldNum" sz="quarter" idx="10"/>
          </p:nvPr>
        </p:nvSpPr>
        <p:spPr/>
        <p:txBody>
          <a:bodyPr/>
          <a:lstStyle/>
          <a:p>
            <a:fld id="{6A041DE7-D79B-491F-9178-6D2EC837B8CA}" type="slidenum">
              <a:rPr lang="en-US" smtClean="0"/>
              <a:t>13</a:t>
            </a:fld>
            <a:endParaRPr lang="en-US"/>
          </a:p>
        </p:txBody>
      </p:sp>
    </p:spTree>
    <p:extLst>
      <p:ext uri="{BB962C8B-B14F-4D97-AF65-F5344CB8AC3E}">
        <p14:creationId xmlns:p14="http://schemas.microsoft.com/office/powerpoint/2010/main" val="267392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GeoLink</a:t>
            </a:r>
            <a:r>
              <a:rPr lang="en-US" dirty="0" smtClean="0"/>
              <a:t> using ODPs to harmonize content across repositories</a:t>
            </a:r>
          </a:p>
          <a:p>
            <a:r>
              <a:rPr lang="en-US" dirty="0" smtClean="0"/>
              <a:t>Globally unique persistent identifiers aid with disambiguating</a:t>
            </a:r>
            <a:r>
              <a:rPr lang="en-US" baseline="0" dirty="0" smtClean="0"/>
              <a:t> instances of important concepts (which Dave Johnson? The one at Harvard doing research on the iron cycle in the marine environment?)</a:t>
            </a:r>
          </a:p>
          <a:p>
            <a:endParaRPr lang="en-US" baseline="0" dirty="0" smtClean="0"/>
          </a:p>
          <a:p>
            <a:r>
              <a:rPr lang="en-US" dirty="0" err="1" smtClean="0"/>
              <a:t>ORCiD</a:t>
            </a:r>
            <a:r>
              <a:rPr lang="en-US" dirty="0" smtClean="0"/>
              <a:t> = Open Research and Contributor ID</a:t>
            </a:r>
            <a:r>
              <a:rPr lang="en-US" baseline="0" dirty="0" smtClean="0"/>
              <a:t> http://orcid.org</a:t>
            </a:r>
          </a:p>
          <a:p>
            <a:r>
              <a:rPr lang="en-US" baseline="0" dirty="0" smtClean="0"/>
              <a:t>Funding Data (service; previously </a:t>
            </a:r>
            <a:r>
              <a:rPr lang="en-US" baseline="0" dirty="0" err="1" smtClean="0"/>
              <a:t>FundRef</a:t>
            </a:r>
            <a:r>
              <a:rPr lang="en-US" baseline="0" dirty="0" smtClean="0"/>
              <a:t> from </a:t>
            </a:r>
            <a:r>
              <a:rPr lang="en-US" baseline="0" dirty="0" err="1" smtClean="0"/>
              <a:t>CrossRef</a:t>
            </a:r>
            <a:r>
              <a:rPr lang="en-US" baseline="0" dirty="0" smtClean="0"/>
              <a:t>) PIDs for funding source organizations </a:t>
            </a:r>
          </a:p>
          <a:p>
            <a:endParaRPr lang="en-US" baseline="0" dirty="0" smtClean="0"/>
          </a:p>
        </p:txBody>
      </p:sp>
      <p:sp>
        <p:nvSpPr>
          <p:cNvPr id="4" name="Slide Number Placeholder 3"/>
          <p:cNvSpPr>
            <a:spLocks noGrp="1"/>
          </p:cNvSpPr>
          <p:nvPr>
            <p:ph type="sldNum" sz="quarter" idx="10"/>
          </p:nvPr>
        </p:nvSpPr>
        <p:spPr/>
        <p:txBody>
          <a:bodyPr/>
          <a:lstStyle/>
          <a:p>
            <a:fld id="{4C3FAE75-DAF1-4143-9497-682A69F81C7A}" type="slidenum">
              <a:rPr lang="en-US" smtClean="0"/>
              <a:t>14</a:t>
            </a:fld>
            <a:endParaRPr lang="en-US"/>
          </a:p>
        </p:txBody>
      </p:sp>
    </p:spTree>
    <p:extLst>
      <p:ext uri="{BB962C8B-B14F-4D97-AF65-F5344CB8AC3E}">
        <p14:creationId xmlns:p14="http://schemas.microsoft.com/office/powerpoint/2010/main" val="230197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semantic web technologies to enable machine-to-machine interoperability through “smart</a:t>
            </a:r>
            <a:r>
              <a:rPr lang="en-US" baseline="0" dirty="0" smtClean="0"/>
              <a:t> data”</a:t>
            </a:r>
            <a:endParaRPr lang="en-US" dirty="0" smtClean="0"/>
          </a:p>
          <a:p>
            <a:r>
              <a:rPr lang="en-US" dirty="0" smtClean="0"/>
              <a:t>Teams of researchers representing: data repositories, libraries, computer science labs and marine science domain experts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Arial" panose="020B0604020202020204" pitchFamily="34" charset="0"/>
                <a:cs typeface="Arial" panose="020B0604020202020204" pitchFamily="34" charset="0"/>
              </a:rPr>
              <a:t>Research funded by: NSF OCE-1435578 (BCO-DMO), ICER-1440114 (R2R), OCE-1447797 (EarthCube </a:t>
            </a:r>
            <a:r>
              <a:rPr lang="en-US" dirty="0" err="1" smtClean="0">
                <a:solidFill>
                  <a:prstClr val="black"/>
                </a:solidFill>
                <a:latin typeface="Arial" panose="020B0604020202020204" pitchFamily="34" charset="0"/>
                <a:cs typeface="Arial" panose="020B0604020202020204" pitchFamily="34" charset="0"/>
              </a:rPr>
              <a:t>GeoLink</a:t>
            </a:r>
            <a:r>
              <a:rPr lang="en-US" dirty="0" smtClean="0">
                <a:solidFill>
                  <a:prstClr val="black"/>
                </a:solidFill>
                <a:latin typeface="Arial" panose="020B0604020202020204" pitchFamily="34" charset="0"/>
                <a:cs typeface="Arial" panose="020B0604020202020204" pitchFamily="34" charset="0"/>
              </a:rPr>
              <a:t>), </a:t>
            </a:r>
            <a:r>
              <a:rPr lang="en-US" dirty="0" err="1" smtClean="0">
                <a:solidFill>
                  <a:prstClr val="black"/>
                </a:solidFill>
                <a:latin typeface="Arial" panose="020B0604020202020204" pitchFamily="34" charset="0"/>
                <a:cs typeface="Arial" panose="020B0604020202020204" pitchFamily="34" charset="0"/>
              </a:rPr>
              <a:t>DataONE</a:t>
            </a:r>
            <a:r>
              <a:rPr lang="en-US" dirty="0" smtClean="0">
                <a:solidFill>
                  <a:prstClr val="black"/>
                </a:solidFill>
                <a:latin typeface="Arial" panose="020B0604020202020204" pitchFamily="34" charset="0"/>
                <a:cs typeface="Arial" panose="020B0604020202020204" pitchFamily="34" charset="0"/>
              </a:rPr>
              <a:t>, IODP</a:t>
            </a:r>
          </a:p>
          <a:p>
            <a:endParaRPr lang="en-US" dirty="0"/>
          </a:p>
        </p:txBody>
      </p:sp>
      <p:sp>
        <p:nvSpPr>
          <p:cNvPr id="4" name="Slide Number Placeholder 3"/>
          <p:cNvSpPr>
            <a:spLocks noGrp="1"/>
          </p:cNvSpPr>
          <p:nvPr>
            <p:ph type="sldNum" sz="quarter" idx="10"/>
          </p:nvPr>
        </p:nvSpPr>
        <p:spPr/>
        <p:txBody>
          <a:bodyPr/>
          <a:lstStyle/>
          <a:p>
            <a:fld id="{4C3FAE75-DAF1-4143-9497-682A69F81C7A}" type="slidenum">
              <a:rPr lang="en-US" smtClean="0"/>
              <a:t>16</a:t>
            </a:fld>
            <a:endParaRPr lang="en-US"/>
          </a:p>
        </p:txBody>
      </p:sp>
    </p:spTree>
    <p:extLst>
      <p:ext uri="{BB962C8B-B14F-4D97-AF65-F5344CB8AC3E}">
        <p14:creationId xmlns:p14="http://schemas.microsoft.com/office/powerpoint/2010/main" val="193215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a:t>
            </a:r>
            <a:r>
              <a:rPr lang="en-US" i="1" dirty="0" smtClean="0"/>
              <a:t>3 October 2016 Gordon Barker</a:t>
            </a:r>
          </a:p>
          <a:p>
            <a:r>
              <a:rPr lang="en-US" dirty="0" smtClean="0"/>
              <a:t>http://www.epnetstreaming.co.za/how-much-should-a-professional-produced-live-streaming-webcast-cost/</a:t>
            </a:r>
          </a:p>
          <a:p>
            <a:endParaRPr lang="en-US" dirty="0" smtClean="0"/>
          </a:p>
          <a:p>
            <a:r>
              <a:rPr lang="en-US" dirty="0" smtClean="0"/>
              <a:t>Google doc: S2S2017</a:t>
            </a:r>
          </a:p>
          <a:p>
            <a:r>
              <a:rPr lang="en-US" dirty="0" smtClean="0"/>
              <a:t>Or use </a:t>
            </a:r>
            <a:r>
              <a:rPr lang="en-US" dirty="0" err="1" smtClean="0"/>
              <a:t>MeeToo</a:t>
            </a:r>
            <a:r>
              <a:rPr lang="en-US" dirty="0" smtClean="0"/>
              <a:t> or Poll everywhere?</a:t>
            </a:r>
          </a:p>
          <a:p>
            <a:endParaRPr lang="en-US" dirty="0"/>
          </a:p>
        </p:txBody>
      </p:sp>
      <p:sp>
        <p:nvSpPr>
          <p:cNvPr id="4" name="Slide Number Placeholder 3"/>
          <p:cNvSpPr>
            <a:spLocks noGrp="1"/>
          </p:cNvSpPr>
          <p:nvPr>
            <p:ph type="sldNum" sz="quarter" idx="10"/>
          </p:nvPr>
        </p:nvSpPr>
        <p:spPr/>
        <p:txBody>
          <a:bodyPr/>
          <a:lstStyle/>
          <a:p>
            <a:fld id="{6A041DE7-D79B-491F-9178-6D2EC837B8CA}" type="slidenum">
              <a:rPr lang="en-US" smtClean="0"/>
              <a:t>17</a:t>
            </a:fld>
            <a:endParaRPr lang="en-US"/>
          </a:p>
        </p:txBody>
      </p:sp>
    </p:spTree>
    <p:extLst>
      <p:ext uri="{BB962C8B-B14F-4D97-AF65-F5344CB8AC3E}">
        <p14:creationId xmlns:p14="http://schemas.microsoft.com/office/powerpoint/2010/main" val="396588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A041DE7-D79B-491F-9178-6D2EC837B8CA}" type="slidenum">
              <a:rPr lang="en-US" smtClean="0"/>
              <a:t>18</a:t>
            </a:fld>
            <a:endParaRPr lang="en-US"/>
          </a:p>
        </p:txBody>
      </p:sp>
    </p:spTree>
    <p:extLst>
      <p:ext uri="{BB962C8B-B14F-4D97-AF65-F5344CB8AC3E}">
        <p14:creationId xmlns:p14="http://schemas.microsoft.com/office/powerpoint/2010/main" val="364941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BCO-DMO update its Dataset DOIs to point upward at the R2R Cruise DOIs?</a:t>
            </a:r>
          </a:p>
          <a:p>
            <a:r>
              <a:rPr lang="en-US" dirty="0" smtClean="0"/>
              <a:t>Or does R2R point downward to BCO-DMO?</a:t>
            </a:r>
          </a:p>
          <a:p>
            <a:endParaRPr lang="en-US" dirty="0" smtClean="0"/>
          </a:p>
          <a:p>
            <a:r>
              <a:rPr lang="en-US" dirty="0" smtClean="0"/>
              <a:t>Does IEDA update its DOI (for the GMRT synthesis product) to point upward</a:t>
            </a:r>
          </a:p>
          <a:p>
            <a:r>
              <a:rPr lang="en-US" dirty="0" smtClean="0"/>
              <a:t>at the R2R DOIs (for the original </a:t>
            </a:r>
            <a:r>
              <a:rPr lang="en-US" dirty="0" err="1" smtClean="0"/>
              <a:t>multibeam</a:t>
            </a:r>
            <a:r>
              <a:rPr lang="en-US" dirty="0" smtClean="0"/>
              <a:t> datasets)?</a:t>
            </a:r>
          </a:p>
          <a:p>
            <a:r>
              <a:rPr lang="en-US" dirty="0" smtClean="0"/>
              <a:t>Or does R2R point downward to IEDA?</a:t>
            </a:r>
          </a:p>
        </p:txBody>
      </p:sp>
      <p:sp>
        <p:nvSpPr>
          <p:cNvPr id="4" name="Slide Number Placeholder 3"/>
          <p:cNvSpPr>
            <a:spLocks noGrp="1"/>
          </p:cNvSpPr>
          <p:nvPr>
            <p:ph type="sldNum" sz="quarter" idx="10"/>
          </p:nvPr>
        </p:nvSpPr>
        <p:spPr/>
        <p:txBody>
          <a:bodyPr/>
          <a:lstStyle/>
          <a:p>
            <a:fld id="{6A041DE7-D79B-491F-9178-6D2EC837B8CA}" type="slidenum">
              <a:rPr lang="en-US" smtClean="0"/>
              <a:t>24</a:t>
            </a:fld>
            <a:endParaRPr lang="en-US"/>
          </a:p>
        </p:txBody>
      </p:sp>
    </p:spTree>
    <p:extLst>
      <p:ext uri="{BB962C8B-B14F-4D97-AF65-F5344CB8AC3E}">
        <p14:creationId xmlns:p14="http://schemas.microsoft.com/office/powerpoint/2010/main" val="364941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US" dirty="0" smtClean="0"/>
              <a:t>Photo credits:  </a:t>
            </a:r>
          </a:p>
          <a:p>
            <a:pPr defTabSz="933237">
              <a:defRPr/>
            </a:pPr>
            <a:r>
              <a:rPr lang="en-US" dirty="0" smtClean="0"/>
              <a:t>left: Chris Linder, WHOI,</a:t>
            </a:r>
            <a:r>
              <a:rPr lang="en-US" baseline="0" dirty="0" smtClean="0"/>
              <a:t> 2009</a:t>
            </a:r>
            <a:endParaRPr lang="en-US" dirty="0" smtClean="0"/>
          </a:p>
          <a:p>
            <a:pPr defTabSz="933237">
              <a:defRPr/>
            </a:pPr>
            <a:r>
              <a:rPr lang="en-US" dirty="0" smtClean="0"/>
              <a:t>Right: Mitch Eland, UW, 2015</a:t>
            </a:r>
          </a:p>
        </p:txBody>
      </p:sp>
      <p:sp>
        <p:nvSpPr>
          <p:cNvPr id="4" name="Slide Number Placeholder 3"/>
          <p:cNvSpPr>
            <a:spLocks noGrp="1"/>
          </p:cNvSpPr>
          <p:nvPr>
            <p:ph type="sldNum" sz="quarter" idx="10"/>
          </p:nvPr>
        </p:nvSpPr>
        <p:spPr/>
        <p:txBody>
          <a:bodyPr/>
          <a:lstStyle/>
          <a:p>
            <a:fld id="{4C3FAE75-DAF1-4143-9497-682A69F81C7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815271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the great tradition of mariners, I will share a </a:t>
            </a:r>
            <a:r>
              <a:rPr lang="en-US" sz="1200" kern="1200" dirty="0" smtClean="0">
                <a:solidFill>
                  <a:schemeClr val="tx1"/>
                </a:solidFill>
                <a:effectLst/>
                <a:latin typeface="+mn-lt"/>
                <a:ea typeface="+mn-ea"/>
                <a:cs typeface="+mn-cs"/>
              </a:rPr>
              <a:t>sea story … in 2 parts</a:t>
            </a:r>
          </a:p>
          <a:p>
            <a:r>
              <a:rPr lang="en-US" sz="1200" kern="1200" dirty="0" smtClean="0">
                <a:solidFill>
                  <a:schemeClr val="tx1"/>
                </a:solidFill>
                <a:effectLst/>
                <a:latin typeface="+mn-lt"/>
                <a:ea typeface="+mn-ea"/>
                <a:cs typeface="+mn-cs"/>
              </a:rPr>
              <a:t>First the why – the science needs, and then Adam does the technical bits in part 2 (what we did and how)</a:t>
            </a:r>
          </a:p>
          <a:p>
            <a:r>
              <a:rPr lang="en-US" sz="1200" kern="1200" dirty="0" smtClean="0">
                <a:solidFill>
                  <a:schemeClr val="tx1"/>
                </a:solidFill>
                <a:effectLst/>
                <a:latin typeface="+mn-lt"/>
                <a:ea typeface="+mn-ea"/>
                <a:cs typeface="+mn-cs"/>
              </a:rPr>
              <a:t>Tim Berners-Lee said ‘the Internet is this big’</a:t>
            </a:r>
          </a:p>
          <a:p>
            <a:r>
              <a:rPr lang="en-US" sz="1200" kern="1200" dirty="0" smtClean="0">
                <a:solidFill>
                  <a:schemeClr val="tx1"/>
                </a:solidFill>
                <a:effectLst/>
                <a:latin typeface="+mn-lt"/>
                <a:ea typeface="+mn-ea"/>
                <a:cs typeface="+mn-cs"/>
              </a:rPr>
              <a:t>But</a:t>
            </a:r>
            <a:r>
              <a:rPr lang="en-US" sz="1200" kern="1200" baseline="0" dirty="0" smtClean="0">
                <a:solidFill>
                  <a:schemeClr val="tx1"/>
                </a:solidFill>
                <a:effectLst/>
                <a:latin typeface="+mn-lt"/>
                <a:ea typeface="+mn-ea"/>
                <a:cs typeface="+mn-cs"/>
              </a:rPr>
              <a:t> when we search for topics of interest to marine scientists the search results are not ideal</a:t>
            </a:r>
            <a:endParaRPr lang="en-US" dirty="0"/>
          </a:p>
        </p:txBody>
      </p:sp>
      <p:sp>
        <p:nvSpPr>
          <p:cNvPr id="4" name="Slide Number Placeholder 3"/>
          <p:cNvSpPr>
            <a:spLocks noGrp="1"/>
          </p:cNvSpPr>
          <p:nvPr>
            <p:ph type="sldNum" sz="quarter" idx="10"/>
          </p:nvPr>
        </p:nvSpPr>
        <p:spPr/>
        <p:txBody>
          <a:bodyPr/>
          <a:lstStyle/>
          <a:p>
            <a:fld id="{6A041DE7-D79B-491F-9178-6D2EC837B8CA}" type="slidenum">
              <a:rPr lang="en-US" smtClean="0"/>
              <a:t>2</a:t>
            </a:fld>
            <a:endParaRPr lang="en-US"/>
          </a:p>
        </p:txBody>
      </p:sp>
    </p:spTree>
    <p:extLst>
      <p:ext uri="{BB962C8B-B14F-4D97-AF65-F5344CB8AC3E}">
        <p14:creationId xmlns:p14="http://schemas.microsoft.com/office/powerpoint/2010/main" val="3784601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typical marine research program of today involves sampling programs at sea supplemented by laboratory or </a:t>
            </a:r>
            <a:r>
              <a:rPr lang="en-US" sz="1200" kern="1200" dirty="0" err="1" smtClean="0">
                <a:solidFill>
                  <a:schemeClr val="tx1"/>
                </a:solidFill>
                <a:effectLst/>
                <a:latin typeface="+mn-lt"/>
                <a:ea typeface="+mn-ea"/>
                <a:cs typeface="+mn-cs"/>
              </a:rPr>
              <a:t>mesocosm</a:t>
            </a:r>
            <a:r>
              <a:rPr lang="en-US" sz="1200" kern="1200" dirty="0" smtClean="0">
                <a:solidFill>
                  <a:schemeClr val="tx1"/>
                </a:solidFill>
                <a:effectLst/>
                <a:latin typeface="+mn-lt"/>
                <a:ea typeface="+mn-ea"/>
                <a:cs typeface="+mn-cs"/>
              </a:rPr>
              <a:t> research. In addition to the variety of sensors and instrumentation deployed from the research vessel, the at sea field program includes sampling from a variety of platforms including floats, gliders, manned and unmanned vehicles, autonomous sensor systems and moored systems. </a:t>
            </a:r>
            <a:endParaRPr lang="en-US" dirty="0"/>
          </a:p>
        </p:txBody>
      </p:sp>
      <p:sp>
        <p:nvSpPr>
          <p:cNvPr id="4" name="Slide Number Placeholder 3"/>
          <p:cNvSpPr>
            <a:spLocks noGrp="1"/>
          </p:cNvSpPr>
          <p:nvPr>
            <p:ph type="sldNum" sz="quarter" idx="10"/>
          </p:nvPr>
        </p:nvSpPr>
        <p:spPr/>
        <p:txBody>
          <a:bodyPr/>
          <a:lstStyle/>
          <a:p>
            <a:fld id="{6A041DE7-D79B-491F-9178-6D2EC837B8CA}" type="slidenum">
              <a:rPr lang="en-US" smtClean="0"/>
              <a:t>3</a:t>
            </a:fld>
            <a:endParaRPr lang="en-US"/>
          </a:p>
        </p:txBody>
      </p:sp>
    </p:spTree>
    <p:extLst>
      <p:ext uri="{BB962C8B-B14F-4D97-AF65-F5344CB8AC3E}">
        <p14:creationId xmlns:p14="http://schemas.microsoft.com/office/powerpoint/2010/main" val="3784601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Atmosphere-Ocean Coupling</a:t>
            </a:r>
          </a:p>
          <a:p>
            <a:r>
              <a:rPr lang="en-US" altLang="en-US" dirty="0" smtClean="0"/>
              <a:t>Ocean</a:t>
            </a:r>
            <a:r>
              <a:rPr lang="en-US" altLang="en-US" baseline="0" dirty="0" smtClean="0"/>
              <a:t> circulation and ecosystems and coupling with seafloor</a:t>
            </a:r>
            <a:endParaRPr lang="en-US" altLang="en-US" dirty="0" smtClean="0"/>
          </a:p>
          <a:p>
            <a:r>
              <a:rPr lang="en-US" dirty="0" smtClean="0"/>
              <a:t>Graphic by Jack Cook, WHOI, 2012</a:t>
            </a:r>
            <a:endParaRPr lang="en-US" dirty="0"/>
          </a:p>
        </p:txBody>
      </p:sp>
      <p:sp>
        <p:nvSpPr>
          <p:cNvPr id="4" name="Slide Number Placeholder 3"/>
          <p:cNvSpPr>
            <a:spLocks noGrp="1"/>
          </p:cNvSpPr>
          <p:nvPr>
            <p:ph type="sldNum" sz="quarter" idx="10"/>
          </p:nvPr>
        </p:nvSpPr>
        <p:spPr/>
        <p:txBody>
          <a:bodyPr/>
          <a:lstStyle/>
          <a:p>
            <a:fld id="{6A041DE7-D79B-491F-9178-6D2EC837B8CA}" type="slidenum">
              <a:rPr lang="en-US" smtClean="0"/>
              <a:t>4</a:t>
            </a:fld>
            <a:endParaRPr lang="en-US"/>
          </a:p>
        </p:txBody>
      </p:sp>
    </p:spTree>
    <p:extLst>
      <p:ext uri="{BB962C8B-B14F-4D97-AF65-F5344CB8AC3E}">
        <p14:creationId xmlns:p14="http://schemas.microsoft.com/office/powerpoint/2010/main" val="4013276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Curation experts at</a:t>
            </a:r>
            <a:r>
              <a:rPr lang="en-US" baseline="0" dirty="0" smtClean="0"/>
              <a:t> e</a:t>
            </a:r>
            <a:r>
              <a:rPr lang="en-US" dirty="0" smtClean="0"/>
              <a:t>ach repository have enhanced the data object with metadata; structured information that can be used to connect that research</a:t>
            </a:r>
            <a:r>
              <a:rPr lang="en-US" baseline="0" dirty="0" smtClean="0"/>
              <a:t> result with others to form the full set of data and publications resulting from that research project.</a:t>
            </a:r>
          </a:p>
        </p:txBody>
      </p:sp>
      <p:sp>
        <p:nvSpPr>
          <p:cNvPr id="4" name="Slide Number Placeholder 3"/>
          <p:cNvSpPr>
            <a:spLocks noGrp="1"/>
          </p:cNvSpPr>
          <p:nvPr>
            <p:ph type="sldNum" sz="quarter" idx="10"/>
          </p:nvPr>
        </p:nvSpPr>
        <p:spPr/>
        <p:txBody>
          <a:bodyPr/>
          <a:lstStyle/>
          <a:p>
            <a:fld id="{6A041DE7-D79B-491F-9178-6D2EC837B8CA}" type="slidenum">
              <a:rPr lang="en-US" smtClean="0"/>
              <a:t>5</a:t>
            </a:fld>
            <a:endParaRPr lang="en-US"/>
          </a:p>
        </p:txBody>
      </p:sp>
    </p:spTree>
    <p:extLst>
      <p:ext uri="{BB962C8B-B14F-4D97-AF65-F5344CB8AC3E}">
        <p14:creationId xmlns:p14="http://schemas.microsoft.com/office/powerpoint/2010/main" val="2673924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BCO-DMO staff members work closely with teams of investigators funded by NSF OCE and Polar Programs (PLR) awards to ensure that data collected during their research endeavours are made available to the broader research community.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C3FAE75-DAF1-4143-9497-682A69F81C7A}"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0151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photos to match Bob </a:t>
            </a:r>
            <a:r>
              <a:rPr lang="en-US" dirty="0" err="1" smtClean="0"/>
              <a:t>Arko’s</a:t>
            </a:r>
            <a:r>
              <a:rPr lang="en-US" dirty="0" smtClean="0"/>
              <a:t> example</a:t>
            </a:r>
          </a:p>
          <a:p>
            <a:r>
              <a:rPr lang="en-US" dirty="0" smtClean="0"/>
              <a:t>Researchers used instruments to collect data</a:t>
            </a:r>
            <a:r>
              <a:rPr lang="en-US" baseline="0" dirty="0" smtClean="0"/>
              <a:t> during the cruise </a:t>
            </a:r>
          </a:p>
          <a:p>
            <a:r>
              <a:rPr lang="en-US" baseline="0" dirty="0" smtClean="0"/>
              <a:t>Data published with a DOI</a:t>
            </a:r>
            <a:endParaRPr lang="en-US" dirty="0" smtClean="0"/>
          </a:p>
          <a:p>
            <a:endParaRPr lang="en-US" dirty="0" smtClean="0"/>
          </a:p>
          <a:p>
            <a:r>
              <a:rPr lang="en-US" dirty="0" smtClean="0"/>
              <a:t>we are leveraging Semantic Web technologies to enhance the cyberinfrastructure </a:t>
            </a:r>
          </a:p>
          <a:p>
            <a:r>
              <a:rPr lang="en-US" dirty="0" smtClean="0"/>
              <a:t>that supports marine research community, to enable researchers to tackle complex, global research </a:t>
            </a:r>
          </a:p>
          <a:p>
            <a:r>
              <a:rPr lang="en-US" dirty="0" smtClean="0"/>
              <a:t>questions such as those enabling sustainable fisheries science, or coastal and marine ecosystem studies </a:t>
            </a:r>
          </a:p>
          <a:p>
            <a:r>
              <a:rPr lang="en-US" dirty="0" smtClean="0"/>
              <a:t>that contribute to better informed management decisions, and climate change vulnerability and potential </a:t>
            </a:r>
          </a:p>
          <a:p>
            <a:r>
              <a:rPr lang="en-US" dirty="0" smtClean="0"/>
              <a:t>mitigation.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Credits: WHOI Image Database; images contributed by Woods Hole Oceanographic Institution personnel </a:t>
            </a:r>
            <a:br>
              <a:rPr lang="en-US" dirty="0" smtClean="0"/>
            </a:br>
            <a:r>
              <a:rPr lang="en-US" dirty="0" smtClean="0"/>
              <a:t>or those who have sailed on one of our vessels.</a:t>
            </a:r>
          </a:p>
          <a:p>
            <a:endParaRPr lang="en-US" dirty="0"/>
          </a:p>
        </p:txBody>
      </p:sp>
      <p:sp>
        <p:nvSpPr>
          <p:cNvPr id="4" name="Slide Number Placeholder 3"/>
          <p:cNvSpPr>
            <a:spLocks noGrp="1"/>
          </p:cNvSpPr>
          <p:nvPr>
            <p:ph type="sldNum" sz="quarter" idx="10"/>
          </p:nvPr>
        </p:nvSpPr>
        <p:spPr/>
        <p:txBody>
          <a:bodyPr/>
          <a:lstStyle/>
          <a:p>
            <a:fld id="{6A041DE7-D79B-491F-9178-6D2EC837B8CA}" type="slidenum">
              <a:rPr lang="en-US" smtClean="0"/>
              <a:t>7</a:t>
            </a:fld>
            <a:endParaRPr lang="en-US"/>
          </a:p>
        </p:txBody>
      </p:sp>
    </p:spTree>
    <p:extLst>
      <p:ext uri="{BB962C8B-B14F-4D97-AF65-F5344CB8AC3E}">
        <p14:creationId xmlns:p14="http://schemas.microsoft.com/office/powerpoint/2010/main" val="37215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Publish data sets as Linked Open Data in with standards-compliant, machine-interpretable metadata</a:t>
            </a:r>
            <a:endParaRPr lang="en-US" dirty="0"/>
          </a:p>
        </p:txBody>
      </p:sp>
      <p:sp>
        <p:nvSpPr>
          <p:cNvPr id="4" name="Slide Number Placeholder 3"/>
          <p:cNvSpPr>
            <a:spLocks noGrp="1"/>
          </p:cNvSpPr>
          <p:nvPr>
            <p:ph type="sldNum" sz="quarter" idx="10"/>
          </p:nvPr>
        </p:nvSpPr>
        <p:spPr/>
        <p:txBody>
          <a:bodyPr/>
          <a:lstStyle/>
          <a:p>
            <a:fld id="{6A041DE7-D79B-491F-9178-6D2EC837B8CA}" type="slidenum">
              <a:rPr lang="en-US" smtClean="0"/>
              <a:t>8</a:t>
            </a:fld>
            <a:endParaRPr lang="en-US"/>
          </a:p>
        </p:txBody>
      </p:sp>
    </p:spTree>
    <p:extLst>
      <p:ext uri="{BB962C8B-B14F-4D97-AF65-F5344CB8AC3E}">
        <p14:creationId xmlns:p14="http://schemas.microsoft.com/office/powerpoint/2010/main" val="2513039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 codes are assigned by the </a:t>
            </a:r>
            <a:r>
              <a:rPr lang="en-US" dirty="0" smtClean="0">
                <a:hlinkClick r:id="rId3"/>
              </a:rPr>
              <a:t>FDSN</a:t>
            </a:r>
            <a:r>
              <a:rPr lang="en-US" dirty="0" smtClean="0"/>
              <a:t> archive (IRIS DMC) to disambiguate seismological data streams</a:t>
            </a:r>
            <a:endParaRPr lang="en-US" dirty="0"/>
          </a:p>
        </p:txBody>
      </p:sp>
      <p:sp>
        <p:nvSpPr>
          <p:cNvPr id="4" name="Slide Number Placeholder 3"/>
          <p:cNvSpPr>
            <a:spLocks noGrp="1"/>
          </p:cNvSpPr>
          <p:nvPr>
            <p:ph type="sldNum" sz="quarter" idx="10"/>
          </p:nvPr>
        </p:nvSpPr>
        <p:spPr/>
        <p:txBody>
          <a:bodyPr/>
          <a:lstStyle/>
          <a:p>
            <a:fld id="{6A041DE7-D79B-491F-9178-6D2EC837B8CA}" type="slidenum">
              <a:rPr lang="en-US" smtClean="0"/>
              <a:t>9</a:t>
            </a:fld>
            <a:endParaRPr lang="en-US"/>
          </a:p>
        </p:txBody>
      </p:sp>
    </p:spTree>
    <p:extLst>
      <p:ext uri="{BB962C8B-B14F-4D97-AF65-F5344CB8AC3E}">
        <p14:creationId xmlns:p14="http://schemas.microsoft.com/office/powerpoint/2010/main" val="251303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1/10/2017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solidFill>
                <a:prstClr val="white"/>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US" smtClean="0">
                <a:solidFill>
                  <a:srgbClr val="24213E">
                    <a:lumMod val="75000"/>
                    <a:lumOff val="25000"/>
                  </a:srgbClr>
                </a:solidFill>
              </a:rPr>
              <a:t>bco-dmo.org</a:t>
            </a:r>
            <a:endParaRPr lang="en-US">
              <a:solidFill>
                <a:srgbClr val="24213E">
                  <a:lumMod val="75000"/>
                  <a:lumOff val="25000"/>
                </a:srgbClr>
              </a:solidFill>
            </a:endParaRPr>
          </a:p>
        </p:txBody>
      </p:sp>
      <p:pic>
        <p:nvPicPr>
          <p:cNvPr id="11" name="Picture 10" descr="bco-dmo-words-BLU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05968" y="6232809"/>
            <a:ext cx="2380832" cy="488666"/>
          </a:xfrm>
          <a:prstGeom prst="rect">
            <a:avLst/>
          </a:prstGeom>
        </p:spPr>
      </p:pic>
    </p:spTree>
    <p:extLst>
      <p:ext uri="{BB962C8B-B14F-4D97-AF65-F5344CB8AC3E}">
        <p14:creationId xmlns:p14="http://schemas.microsoft.com/office/powerpoint/2010/main" val="2126378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solidFill>
                <a:prstClr val="white"/>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solidFill>
                  <a:srgbClr val="24213E">
                    <a:lumMod val="75000"/>
                    <a:lumOff val="25000"/>
                  </a:srgbClr>
                </a:solidFill>
              </a:rPr>
              <a:t>bco-dmo.org</a:t>
            </a:r>
            <a:endParaRPr lang="en-US">
              <a:solidFill>
                <a:srgbClr val="24213E">
                  <a:lumMod val="75000"/>
                  <a:lumOff val="25000"/>
                </a:srgbClr>
              </a:solidFill>
            </a:endParaRPr>
          </a:p>
        </p:txBody>
      </p:sp>
      <p:pic>
        <p:nvPicPr>
          <p:cNvPr id="7" name="Picture 6" descr="bco-dmo-words-BLU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05968" y="6232809"/>
            <a:ext cx="2380832" cy="488666"/>
          </a:xfrm>
          <a:prstGeom prst="rect">
            <a:avLst/>
          </a:prstGeom>
        </p:spPr>
      </p:pic>
    </p:spTree>
    <p:extLst>
      <p:ext uri="{BB962C8B-B14F-4D97-AF65-F5344CB8AC3E}">
        <p14:creationId xmlns:p14="http://schemas.microsoft.com/office/powerpoint/2010/main" val="3323281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solidFill>
                <a:prstClr val="white"/>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r>
              <a:rPr lang="en-US" smtClean="0">
                <a:solidFill>
                  <a:srgbClr val="24213E">
                    <a:lumMod val="75000"/>
                    <a:lumOff val="25000"/>
                  </a:srgbClr>
                </a:solidFill>
              </a:rPr>
              <a:t>bco-dmo.org</a:t>
            </a:r>
            <a:endParaRPr lang="en-US">
              <a:solidFill>
                <a:srgbClr val="24213E">
                  <a:lumMod val="75000"/>
                  <a:lumOff val="25000"/>
                </a:srgbClr>
              </a:solidFill>
            </a:endParaRPr>
          </a:p>
        </p:txBody>
      </p:sp>
      <p:pic>
        <p:nvPicPr>
          <p:cNvPr id="6" name="Picture 5" descr="bco-dmo-words-BLU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05968" y="6232809"/>
            <a:ext cx="2380832" cy="488666"/>
          </a:xfrm>
          <a:prstGeom prst="rect">
            <a:avLst/>
          </a:prstGeom>
        </p:spPr>
      </p:pic>
    </p:spTree>
    <p:extLst>
      <p:ext uri="{BB962C8B-B14F-4D97-AF65-F5344CB8AC3E}">
        <p14:creationId xmlns:p14="http://schemas.microsoft.com/office/powerpoint/2010/main" val="1199273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solidFill>
                <a:prstClr val="white"/>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solidFill>
                  <a:srgbClr val="24213E">
                    <a:lumMod val="75000"/>
                    <a:lumOff val="25000"/>
                  </a:srgbClr>
                </a:solidFill>
              </a:rPr>
              <a:t>bco-dmo.org</a:t>
            </a:r>
            <a:endParaRPr lang="en-US">
              <a:solidFill>
                <a:srgbClr val="24213E">
                  <a:lumMod val="75000"/>
                  <a:lumOff val="25000"/>
                </a:srgbClr>
              </a:solidFill>
            </a:endParaRPr>
          </a:p>
        </p:txBody>
      </p:sp>
      <p:pic>
        <p:nvPicPr>
          <p:cNvPr id="9" name="Picture 8" descr="bco-dmo-words-BLU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05968" y="6232809"/>
            <a:ext cx="2380832" cy="488666"/>
          </a:xfrm>
          <a:prstGeom prst="rect">
            <a:avLst/>
          </a:prstGeom>
        </p:spPr>
      </p:pic>
    </p:spTree>
    <p:extLst>
      <p:ext uri="{BB962C8B-B14F-4D97-AF65-F5344CB8AC3E}">
        <p14:creationId xmlns:p14="http://schemas.microsoft.com/office/powerpoint/2010/main" val="780859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329875"/>
            <a:ext cx="5486400" cy="3397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solidFill>
                <a:prstClr val="white"/>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solidFill>
                  <a:srgbClr val="24213E">
                    <a:lumMod val="75000"/>
                    <a:lumOff val="25000"/>
                  </a:srgbClr>
                </a:solidFill>
              </a:rPr>
              <a:t>bco-dmo.org</a:t>
            </a:r>
            <a:endParaRPr lang="en-US">
              <a:solidFill>
                <a:srgbClr val="24213E">
                  <a:lumMod val="75000"/>
                  <a:lumOff val="25000"/>
                </a:srgbClr>
              </a:solidFill>
            </a:endParaRPr>
          </a:p>
        </p:txBody>
      </p:sp>
      <p:pic>
        <p:nvPicPr>
          <p:cNvPr id="9" name="Picture 8" descr="bco-dmo-words-BLU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05968" y="6232809"/>
            <a:ext cx="2380832" cy="488666"/>
          </a:xfrm>
          <a:prstGeom prst="rect">
            <a:avLst/>
          </a:prstGeom>
        </p:spPr>
      </p:pic>
    </p:spTree>
    <p:extLst>
      <p:ext uri="{BB962C8B-B14F-4D97-AF65-F5344CB8AC3E}">
        <p14:creationId xmlns:p14="http://schemas.microsoft.com/office/powerpoint/2010/main" val="3729946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solidFill>
                <a:prstClr val="white"/>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solidFill>
                  <a:srgbClr val="24213E">
                    <a:lumMod val="75000"/>
                    <a:lumOff val="25000"/>
                  </a:srgbClr>
                </a:solidFill>
              </a:rPr>
              <a:t>bco-dmo.org</a:t>
            </a:r>
            <a:endParaRPr lang="en-US">
              <a:solidFill>
                <a:srgbClr val="24213E">
                  <a:lumMod val="75000"/>
                  <a:lumOff val="25000"/>
                </a:srgbClr>
              </a:solidFill>
            </a:endParaRPr>
          </a:p>
        </p:txBody>
      </p:sp>
      <p:pic>
        <p:nvPicPr>
          <p:cNvPr id="8" name="Picture 7" descr="bco-dmo-words-BLU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05968" y="6232809"/>
            <a:ext cx="2380832" cy="488666"/>
          </a:xfrm>
          <a:prstGeom prst="rect">
            <a:avLst/>
          </a:prstGeom>
        </p:spPr>
      </p:pic>
    </p:spTree>
    <p:extLst>
      <p:ext uri="{BB962C8B-B14F-4D97-AF65-F5344CB8AC3E}">
        <p14:creationId xmlns:p14="http://schemas.microsoft.com/office/powerpoint/2010/main" val="383404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solidFill>
                <a:prstClr val="white"/>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solidFill>
                  <a:srgbClr val="24213E">
                    <a:lumMod val="75000"/>
                    <a:lumOff val="25000"/>
                  </a:srgbClr>
                </a:solidFill>
              </a:rPr>
              <a:t>bco-dmo.org</a:t>
            </a:r>
            <a:endParaRPr lang="en-US">
              <a:solidFill>
                <a:srgbClr val="24213E">
                  <a:lumMod val="75000"/>
                  <a:lumOff val="25000"/>
                </a:srgbClr>
              </a:solidFill>
            </a:endParaRPr>
          </a:p>
        </p:txBody>
      </p:sp>
      <p:pic>
        <p:nvPicPr>
          <p:cNvPr id="8" name="Picture 7" descr="bco-dmo-words-BLU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05968" y="6232809"/>
            <a:ext cx="2380832" cy="488666"/>
          </a:xfrm>
          <a:prstGeom prst="rect">
            <a:avLst/>
          </a:prstGeom>
        </p:spPr>
      </p:pic>
    </p:spTree>
    <p:extLst>
      <p:ext uri="{BB962C8B-B14F-4D97-AF65-F5344CB8AC3E}">
        <p14:creationId xmlns:p14="http://schemas.microsoft.com/office/powerpoint/2010/main" val="1054199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404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hasCustomPrompt="1"/>
          </p:nvPr>
        </p:nvSpPr>
        <p:spPr/>
        <p:txBody>
          <a:bodyPr/>
          <a:lstStyle>
            <a:lvl2pPr marL="914400" indent="-457200">
              <a:buFont typeface="Wingdings" panose="05000000000000000000" pitchFamily="2" charset="2"/>
              <a:buChar char="§"/>
              <a:defRPr baseline="0"/>
            </a:lvl2pPr>
            <a:lvl3pPr marL="1257300" indent="-342900">
              <a:buFont typeface="Arial" panose="020B0604020202020204" pitchFamily="34" charset="0"/>
              <a:buChar char="•"/>
              <a:defRPr/>
            </a:lvl3pPr>
            <a:lvl4pPr marL="1600200" indent="-228600">
              <a:buFont typeface="Wingdings" panose="05000000000000000000" pitchFamily="2" charset="2"/>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Footer Placeholder 3"/>
          <p:cNvSpPr>
            <a:spLocks noGrp="1"/>
          </p:cNvSpPr>
          <p:nvPr>
            <p:ph type="ftr" sz="quarter" idx="4294967295"/>
          </p:nvPr>
        </p:nvSpPr>
        <p:spPr>
          <a:xfrm>
            <a:off x="226457" y="6356350"/>
            <a:ext cx="7390079" cy="365125"/>
          </a:xfrm>
          <a:prstGeom prst="rect">
            <a:avLst/>
          </a:prstGeom>
        </p:spPr>
        <p:txBody>
          <a:bodyPr/>
          <a:lstStyle>
            <a:lvl1pPr>
              <a:defRPr sz="1400"/>
            </a:lvl1pPr>
          </a:lstStyle>
          <a:p>
            <a:pPr algn="l"/>
            <a:r>
              <a:rPr lang="en-US" dirty="0" smtClean="0"/>
              <a:t>C. Chandler, WHOI, USA; </a:t>
            </a:r>
            <a:r>
              <a:rPr lang="en-US" dirty="0" err="1" smtClean="0"/>
              <a:t>EMODnet</a:t>
            </a:r>
            <a:r>
              <a:rPr lang="en-US" dirty="0" smtClean="0"/>
              <a:t> OSC,  20 October 2015</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1/10/2017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1/10/2017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1/10/2017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685800" y="2859213"/>
            <a:ext cx="7772400" cy="1585689"/>
          </a:xfrm>
        </p:spPr>
        <p:txBody>
          <a:bodyPr anchor="b"/>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4694440"/>
            <a:ext cx="6400800" cy="1090627"/>
          </a:xfrm>
        </p:spPr>
        <p:txBody>
          <a:bodyPr anchor="t">
            <a:normAutofit/>
          </a:bodyPr>
          <a:lstStyle>
            <a:lvl1pPr marL="0" indent="0" algn="ctr">
              <a:buNone/>
              <a:defRPr sz="2800">
                <a:solidFill>
                  <a:srgbClr val="3281B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p:txBody>
          <a:bodyPr/>
          <a:lstStyle/>
          <a:p>
            <a:r>
              <a:rPr lang="en-US" smtClean="0">
                <a:solidFill>
                  <a:srgbClr val="24213E">
                    <a:lumMod val="75000"/>
                    <a:lumOff val="25000"/>
                  </a:srgbClr>
                </a:solidFill>
              </a:rPr>
              <a:t>bco-dmo.org</a:t>
            </a:r>
            <a:endParaRPr lang="en-US" dirty="0">
              <a:solidFill>
                <a:srgbClr val="24213E">
                  <a:lumMod val="75000"/>
                  <a:lumOff val="25000"/>
                </a:srgbClr>
              </a:solidFill>
            </a:endParaRPr>
          </a:p>
        </p:txBody>
      </p:sp>
    </p:spTree>
    <p:extLst>
      <p:ext uri="{BB962C8B-B14F-4D97-AF65-F5344CB8AC3E}">
        <p14:creationId xmlns:p14="http://schemas.microsoft.com/office/powerpoint/2010/main" val="35589369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lnSpc>
                <a:spcPct val="100000"/>
              </a:lnSpc>
              <a:buNone/>
              <a:defRPr>
                <a:latin typeface="Arial" pitchFamily="34" charset="0"/>
                <a:cs typeface="Arial" pitchFamily="34" charset="0"/>
              </a:defRPr>
            </a:lvl1pPr>
            <a:lvl2pPr marL="742950" indent="-285750">
              <a:lnSpc>
                <a:spcPct val="100000"/>
              </a:lnSpc>
              <a:buClr>
                <a:srgbClr val="778E4B"/>
              </a:buClr>
              <a:buFont typeface="Wingdings" pitchFamily="2" charset="2"/>
              <a:buChar char="v"/>
              <a:defRPr>
                <a:latin typeface="Arial" pitchFamily="34" charset="0"/>
                <a:cs typeface="Arial" pitchFamily="34" charset="0"/>
              </a:defRPr>
            </a:lvl2pPr>
            <a:lvl3pPr marL="1143000" indent="-228600">
              <a:lnSpc>
                <a:spcPct val="100000"/>
              </a:lnSpc>
              <a:buClr>
                <a:srgbClr val="778E4B"/>
              </a:buClr>
              <a:buFont typeface="Wingdings" pitchFamily="2" charset="2"/>
              <a:buChar char="Ø"/>
              <a:defRPr>
                <a:latin typeface="Arial" pitchFamily="34" charset="0"/>
                <a:cs typeface="Arial" pitchFamily="34" charset="0"/>
              </a:defRPr>
            </a:lvl3pPr>
            <a:lvl4pPr marL="1600200" indent="-228600">
              <a:lnSpc>
                <a:spcPct val="100000"/>
              </a:lnSpc>
              <a:buClr>
                <a:srgbClr val="778E4B"/>
              </a:buClr>
              <a:buSzPct val="150000"/>
              <a:buFont typeface="Arial" pitchFamily="34" charset="0"/>
              <a:buChar char="»"/>
              <a:defRPr>
                <a:latin typeface="Arial" pitchFamily="34" charset="0"/>
                <a:cs typeface="Arial" pitchFamily="34" charset="0"/>
              </a:defRPr>
            </a:lvl4pPr>
            <a:lvl5pPr>
              <a:lnSpc>
                <a:spcPct val="100000"/>
              </a:lnSpc>
              <a:buClr>
                <a:srgbClr val="778E4B"/>
              </a:buCl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0"/>
          </p:nvPr>
        </p:nvSpPr>
        <p:spPr/>
        <p:txBody>
          <a:bodyPr/>
          <a:lstStyle>
            <a:lvl1pPr>
              <a:defRPr baseline="0">
                <a:solidFill>
                  <a:schemeClr val="bg2">
                    <a:lumMod val="75000"/>
                    <a:lumOff val="25000"/>
                  </a:schemeClr>
                </a:solidFill>
              </a:defRPr>
            </a:lvl1pPr>
          </a:lstStyle>
          <a:p>
            <a:pPr algn="l"/>
            <a:r>
              <a:rPr lang="en-US" dirty="0" smtClean="0">
                <a:solidFill>
                  <a:srgbClr val="24213E">
                    <a:lumMod val="75000"/>
                    <a:lumOff val="25000"/>
                  </a:srgbClr>
                </a:solidFill>
              </a:rPr>
              <a:t>bco-dmo.org</a:t>
            </a:r>
            <a:endParaRPr lang="en-US" dirty="0">
              <a:solidFill>
                <a:srgbClr val="24213E">
                  <a:lumMod val="75000"/>
                  <a:lumOff val="25000"/>
                </a:srgbClr>
              </a:solidFill>
            </a:endParaRPr>
          </a:p>
        </p:txBody>
      </p:sp>
    </p:spTree>
    <p:extLst>
      <p:ext uri="{BB962C8B-B14F-4D97-AF65-F5344CB8AC3E}">
        <p14:creationId xmlns:p14="http://schemas.microsoft.com/office/powerpoint/2010/main" val="317268319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Footer Placeholder 3"/>
          <p:cNvSpPr>
            <a:spLocks noGrp="1"/>
          </p:cNvSpPr>
          <p:nvPr>
            <p:ph type="ftr" sz="quarter" idx="10"/>
          </p:nvPr>
        </p:nvSpPr>
        <p:spPr/>
        <p:txBody>
          <a:bodyPr/>
          <a:lstStyle/>
          <a:p>
            <a:r>
              <a:rPr lang="en-US" smtClean="0">
                <a:solidFill>
                  <a:srgbClr val="24213E">
                    <a:lumMod val="75000"/>
                    <a:lumOff val="25000"/>
                  </a:srgbClr>
                </a:solidFill>
              </a:rPr>
              <a:t>bco-dmo.org</a:t>
            </a:r>
            <a:endParaRPr lang="en-US" dirty="0">
              <a:solidFill>
                <a:srgbClr val="24213E">
                  <a:lumMod val="75000"/>
                  <a:lumOff val="25000"/>
                </a:srgbClr>
              </a:solidFill>
            </a:endParaRPr>
          </a:p>
        </p:txBody>
      </p:sp>
    </p:spTree>
    <p:extLst>
      <p:ext uri="{BB962C8B-B14F-4D97-AF65-F5344CB8AC3E}">
        <p14:creationId xmlns:p14="http://schemas.microsoft.com/office/powerpoint/2010/main" val="926045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solidFill>
                  <a:srgbClr val="24213E">
                    <a:lumMod val="75000"/>
                    <a:lumOff val="25000"/>
                  </a:srgbClr>
                </a:solidFill>
              </a:rPr>
              <a:t>bco-dmo.org</a:t>
            </a:r>
            <a:endParaRPr lang="en-US">
              <a:solidFill>
                <a:srgbClr val="24213E">
                  <a:lumMod val="75000"/>
                  <a:lumOff val="25000"/>
                </a:srgbClr>
              </a:solidFill>
            </a:endParaRPr>
          </a:p>
        </p:txBody>
      </p:sp>
    </p:spTree>
    <p:extLst>
      <p:ext uri="{BB962C8B-B14F-4D97-AF65-F5344CB8AC3E}">
        <p14:creationId xmlns:p14="http://schemas.microsoft.com/office/powerpoint/2010/main" val="22845688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7" name="Footer Placeholder 3"/>
          <p:cNvSpPr>
            <a:spLocks noGrp="1"/>
          </p:cNvSpPr>
          <p:nvPr>
            <p:ph type="ftr" sz="quarter" idx="3"/>
          </p:nvPr>
        </p:nvSpPr>
        <p:spPr>
          <a:xfrm>
            <a:off x="226457" y="6356350"/>
            <a:ext cx="7390079" cy="365125"/>
          </a:xfrm>
          <a:prstGeom prst="rect">
            <a:avLst/>
          </a:prstGeom>
        </p:spPr>
        <p:txBody>
          <a:bodyPr/>
          <a:lstStyle>
            <a:lvl1pPr>
              <a:defRPr sz="1400"/>
            </a:lvl1pPr>
          </a:lstStyle>
          <a:p>
            <a:r>
              <a:rPr lang="en-US" dirty="0" smtClean="0"/>
              <a:t>C. Chandler, WHOI, USA; </a:t>
            </a:r>
            <a:r>
              <a:rPr lang="en-US" dirty="0" err="1" smtClean="0"/>
              <a:t>EMODnet</a:t>
            </a:r>
            <a:r>
              <a:rPr lang="en-US" dirty="0" smtClean="0"/>
              <a:t> OSC,  20 October 2015</a:t>
            </a:r>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top.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0" y="0"/>
            <a:ext cx="9144000" cy="1612392"/>
          </a:xfrm>
          <a:prstGeom prst="rect">
            <a:avLst/>
          </a:prstGeom>
        </p:spPr>
      </p:pic>
      <p:sp>
        <p:nvSpPr>
          <p:cNvPr id="2" name="Title Placeholder 1"/>
          <p:cNvSpPr>
            <a:spLocks noGrp="1"/>
          </p:cNvSpPr>
          <p:nvPr>
            <p:ph type="title"/>
          </p:nvPr>
        </p:nvSpPr>
        <p:spPr>
          <a:xfrm>
            <a:off x="457200" y="277677"/>
            <a:ext cx="8229600" cy="114300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sp>
        <p:nvSpPr>
          <p:cNvPr id="7" name="Footer Placeholder 4"/>
          <p:cNvSpPr>
            <a:spLocks noGrp="1"/>
          </p:cNvSpPr>
          <p:nvPr>
            <p:ph type="ftr" sz="quarter" idx="3"/>
          </p:nvPr>
        </p:nvSpPr>
        <p:spPr>
          <a:xfrm>
            <a:off x="226457" y="6356350"/>
            <a:ext cx="5165933" cy="365125"/>
          </a:xfrm>
          <a:prstGeom prst="rect">
            <a:avLst/>
          </a:prstGeom>
        </p:spPr>
        <p:txBody>
          <a:bodyPr/>
          <a:lstStyle>
            <a:lvl1pPr algn="ctr">
              <a:defRPr sz="1800" baseline="0">
                <a:solidFill>
                  <a:schemeClr val="bg2">
                    <a:lumMod val="75000"/>
                    <a:lumOff val="25000"/>
                  </a:schemeClr>
                </a:solidFill>
              </a:defRPr>
            </a:lvl1pPr>
          </a:lstStyle>
          <a:p>
            <a:pPr algn="l"/>
            <a:r>
              <a:rPr lang="en-US" dirty="0" smtClean="0">
                <a:solidFill>
                  <a:srgbClr val="24213E">
                    <a:lumMod val="75000"/>
                    <a:lumOff val="25000"/>
                  </a:srgbClr>
                </a:solidFill>
              </a:rPr>
              <a:t>bco-dmo.org</a:t>
            </a:r>
            <a:endParaRPr lang="en-US" dirty="0">
              <a:solidFill>
                <a:srgbClr val="24213E">
                  <a:lumMod val="75000"/>
                  <a:lumOff val="25000"/>
                </a:srgbClr>
              </a:solidFill>
            </a:endParaRPr>
          </a:p>
        </p:txBody>
      </p:sp>
      <p:sp>
        <p:nvSpPr>
          <p:cNvPr id="10" name="TextBox 9"/>
          <p:cNvSpPr txBox="1"/>
          <p:nvPr/>
        </p:nvSpPr>
        <p:spPr>
          <a:xfrm>
            <a:off x="7007294" y="6352143"/>
            <a:ext cx="1782147" cy="369332"/>
          </a:xfrm>
          <a:prstGeom prst="rect">
            <a:avLst/>
          </a:prstGeom>
          <a:noFill/>
        </p:spPr>
        <p:txBody>
          <a:bodyPr wrap="square" rtlCol="0">
            <a:spAutoFit/>
          </a:bodyPr>
          <a:lstStyle/>
          <a:p>
            <a:pPr algn="r"/>
            <a:fld id="{D90D9E31-6CFA-498B-BD22-8D6DBABD3EE4}" type="slidenum">
              <a:rPr lang="en-US" smtClean="0">
                <a:solidFill>
                  <a:srgbClr val="24213E">
                    <a:lumMod val="75000"/>
                    <a:lumOff val="25000"/>
                  </a:srgbClr>
                </a:solidFill>
              </a:rPr>
              <a:t>‹#›</a:t>
            </a:fld>
            <a:endParaRPr lang="en-US" dirty="0">
              <a:solidFill>
                <a:srgbClr val="24213E">
                  <a:lumMod val="75000"/>
                  <a:lumOff val="25000"/>
                </a:srgbClr>
              </a:solidFill>
            </a:endParaRPr>
          </a:p>
        </p:txBody>
      </p:sp>
    </p:spTree>
    <p:extLst>
      <p:ext uri="{BB962C8B-B14F-4D97-AF65-F5344CB8AC3E}">
        <p14:creationId xmlns:p14="http://schemas.microsoft.com/office/powerpoint/2010/main" val="2033805482"/>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hf hdr="0"/>
  <p:txStyles>
    <p:titleStyle>
      <a:lvl1pPr algn="l" defTabSz="914400" rtl="0" eaLnBrk="1" latinLnBrk="0" hangingPunct="1">
        <a:spcBef>
          <a:spcPct val="0"/>
        </a:spcBef>
        <a:buNone/>
        <a:defRPr sz="3600" kern="1200" cap="all" spc="150">
          <a:solidFill>
            <a:srgbClr val="77B54A"/>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00000"/>
        </a:lnSpc>
        <a:spcBef>
          <a:spcPct val="20000"/>
        </a:spcBef>
        <a:buFontTx/>
        <a:buNone/>
        <a:defRPr sz="3200" kern="1200">
          <a:solidFill>
            <a:srgbClr val="003456"/>
          </a:solidFill>
          <a:latin typeface="Arial" pitchFamily="34" charset="0"/>
          <a:ea typeface="+mn-ea"/>
          <a:cs typeface="Arial" pitchFamily="34" charset="0"/>
        </a:defRPr>
      </a:lvl1pPr>
      <a:lvl2pPr marL="742950" indent="-285750" algn="l" defTabSz="914400" rtl="0" eaLnBrk="1" latinLnBrk="0" hangingPunct="1">
        <a:lnSpc>
          <a:spcPct val="100000"/>
        </a:lnSpc>
        <a:spcBef>
          <a:spcPct val="20000"/>
        </a:spcBef>
        <a:buClr>
          <a:srgbClr val="77B54A"/>
        </a:buClr>
        <a:buFont typeface="Wingdings" pitchFamily="2" charset="2"/>
        <a:buChar char="v"/>
        <a:defRPr sz="2800" kern="1200">
          <a:solidFill>
            <a:srgbClr val="003456"/>
          </a:solidFill>
          <a:latin typeface="Arial" pitchFamily="34" charset="0"/>
          <a:ea typeface="+mn-ea"/>
          <a:cs typeface="Arial" pitchFamily="34" charset="0"/>
        </a:defRPr>
      </a:lvl2pPr>
      <a:lvl3pPr marL="1143000" indent="-228600" algn="l" defTabSz="914400" rtl="0" eaLnBrk="1" latinLnBrk="0" hangingPunct="1">
        <a:lnSpc>
          <a:spcPct val="100000"/>
        </a:lnSpc>
        <a:spcBef>
          <a:spcPct val="20000"/>
        </a:spcBef>
        <a:buClr>
          <a:srgbClr val="77B54A"/>
        </a:buClr>
        <a:buSzPct val="100000"/>
        <a:buFont typeface="Wingdings" pitchFamily="2" charset="2"/>
        <a:buChar char="Ø"/>
        <a:defRPr sz="2400" kern="1200">
          <a:solidFill>
            <a:srgbClr val="003456"/>
          </a:solidFill>
          <a:latin typeface="Arial" pitchFamily="34" charset="0"/>
          <a:ea typeface="+mn-ea"/>
          <a:cs typeface="Arial" pitchFamily="34" charset="0"/>
        </a:defRPr>
      </a:lvl3pPr>
      <a:lvl4pPr marL="1600200" indent="-228600" algn="l" defTabSz="914400" rtl="0" eaLnBrk="1" latinLnBrk="0" hangingPunct="1">
        <a:lnSpc>
          <a:spcPct val="100000"/>
        </a:lnSpc>
        <a:spcBef>
          <a:spcPct val="20000"/>
        </a:spcBef>
        <a:buClr>
          <a:srgbClr val="77B54A"/>
        </a:buClr>
        <a:buFont typeface="Arial" pitchFamily="34" charset="0"/>
        <a:buChar char="»"/>
        <a:defRPr sz="2000" kern="1200">
          <a:solidFill>
            <a:srgbClr val="003456"/>
          </a:solidFill>
          <a:latin typeface="Arial" pitchFamily="34" charset="0"/>
          <a:ea typeface="+mn-ea"/>
          <a:cs typeface="Arial" pitchFamily="34" charset="0"/>
        </a:defRPr>
      </a:lvl4pPr>
      <a:lvl5pPr marL="2057400" indent="-228600" algn="l" defTabSz="914400" rtl="0" eaLnBrk="1" latinLnBrk="0" hangingPunct="1">
        <a:lnSpc>
          <a:spcPct val="100000"/>
        </a:lnSpc>
        <a:spcBef>
          <a:spcPct val="20000"/>
        </a:spcBef>
        <a:buClr>
          <a:srgbClr val="77B54A"/>
        </a:buClr>
        <a:buSzPct val="150000"/>
        <a:buFont typeface="Wingdings" pitchFamily="2" charset="2"/>
        <a:buChar char="§"/>
        <a:defRPr sz="2000" kern="1200">
          <a:solidFill>
            <a:srgbClr val="003456"/>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6440581"/>
            <a:ext cx="9145444" cy="4174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82058" tIns="41029" rIns="82058" bIns="41029" anchor="ctr"/>
          <a:lstStyle/>
          <a:p>
            <a:pPr algn="ctr" defTabSz="455879" fontAlgn="base">
              <a:spcBef>
                <a:spcPct val="0"/>
              </a:spcBef>
              <a:spcAft>
                <a:spcPct val="0"/>
              </a:spcAft>
              <a:defRPr/>
            </a:pPr>
            <a:r>
              <a:rPr lang="en-US" sz="1600" dirty="0">
                <a:solidFill>
                  <a:srgbClr val="1F497D"/>
                </a:solidFill>
                <a:ea typeface="ＭＳ Ｐゴシック" charset="-128"/>
                <a:cs typeface="ＭＳ Ｐゴシック" charset="-128"/>
              </a:rPr>
              <a:t>                                                           </a:t>
            </a:r>
            <a:endParaRPr lang="en-US" sz="1300" dirty="0">
              <a:solidFill>
                <a:srgbClr val="1F497D"/>
              </a:solidFill>
              <a:ea typeface="ＭＳ Ｐゴシック" charset="-128"/>
              <a:cs typeface="ＭＳ Ｐゴシック" charset="-128"/>
            </a:endParaRPr>
          </a:p>
        </p:txBody>
      </p:sp>
      <p:pic>
        <p:nvPicPr>
          <p:cNvPr id="1027" name="Picture 5" descr="r2r_final_color_alpha.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286250" y="6331324"/>
            <a:ext cx="600364" cy="52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5726603"/>
      </p:ext>
    </p:extLst>
  </p:cSld>
  <p:clrMap bg1="dk1" tx1="lt1" bg2="dk2" tx2="lt2" accent1="accent1" accent2="accent2" accent3="accent3" accent4="accent4" accent5="accent5" accent6="accent6" hlink="hlink" folHlink="folHlink"/>
  <p:sldLayoutIdLst>
    <p:sldLayoutId id="2147483769" r:id="rId1"/>
    <p:sldLayoutId id="2147483770" r:id="rId2"/>
  </p:sldLayoutIdLst>
  <p:hf hdr="0" ftr="0" dt="0"/>
  <p:txStyles>
    <p:titleStyle>
      <a:lvl1pPr algn="ctr" defTabSz="455879" rtl="0" eaLnBrk="0" fontAlgn="base" hangingPunct="0">
        <a:spcBef>
          <a:spcPct val="0"/>
        </a:spcBef>
        <a:spcAft>
          <a:spcPct val="0"/>
        </a:spcAft>
        <a:defRPr sz="4400" kern="1200">
          <a:solidFill>
            <a:schemeClr val="tx1"/>
          </a:solidFill>
          <a:latin typeface="+mj-lt"/>
          <a:ea typeface="ＭＳ Ｐゴシック" pitchFamily="-65" charset="-128"/>
          <a:cs typeface="ＭＳ Ｐゴシック" pitchFamily="-65" charset="-128"/>
        </a:defRPr>
      </a:lvl1pPr>
      <a:lvl2pPr algn="ctr" defTabSz="455879"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5879"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5879"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5879"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146" algn="ctr" defTabSz="457146"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293" algn="ctr" defTabSz="457146"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440" algn="ctr" defTabSz="457146"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586" algn="ctr" defTabSz="457146"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p:titleStyle>
    <p:bodyStyle>
      <a:lvl1pPr marL="341909" indent="-341909" algn="l" defTabSz="455879" rtl="0" eaLnBrk="0" fontAlgn="base" hangingPunct="0">
        <a:spcBef>
          <a:spcPct val="20000"/>
        </a:spcBef>
        <a:spcAft>
          <a:spcPct val="0"/>
        </a:spcAft>
        <a:buFont typeface="Arial" charset="0"/>
        <a:buChar char="•"/>
        <a:defRPr sz="3200" kern="1200">
          <a:solidFill>
            <a:schemeClr val="tx1"/>
          </a:solidFill>
          <a:latin typeface="+mn-lt"/>
          <a:ea typeface="ＭＳ Ｐゴシック" pitchFamily="-65" charset="-128"/>
          <a:cs typeface="ＭＳ Ｐゴシック" pitchFamily="-65" charset="-128"/>
        </a:defRPr>
      </a:lvl1pPr>
      <a:lvl2pPr marL="742229" indent="-284925" algn="l" defTabSz="455879" rtl="0" eaLnBrk="0" fontAlgn="base" hangingPunct="0">
        <a:spcBef>
          <a:spcPct val="20000"/>
        </a:spcBef>
        <a:spcAft>
          <a:spcPct val="0"/>
        </a:spcAft>
        <a:buFont typeface="Arial" charset="0"/>
        <a:buChar char="–"/>
        <a:defRPr sz="2800" kern="1200">
          <a:solidFill>
            <a:schemeClr val="tx1"/>
          </a:solidFill>
          <a:latin typeface="+mn-lt"/>
          <a:ea typeface="ＭＳ Ｐゴシック" pitchFamily="-65" charset="-128"/>
          <a:cs typeface="ＭＳ Ｐゴシック" charset="-128"/>
        </a:defRPr>
      </a:lvl2pPr>
      <a:lvl3pPr marL="1142547" indent="-227940" algn="l" defTabSz="455879" rtl="0" eaLnBrk="0" fontAlgn="base" hangingPunct="0">
        <a:spcBef>
          <a:spcPct val="20000"/>
        </a:spcBef>
        <a:spcAft>
          <a:spcPct val="0"/>
        </a:spcAft>
        <a:buFont typeface="Arial" charset="0"/>
        <a:buChar char="•"/>
        <a:defRPr sz="2400" kern="1200">
          <a:solidFill>
            <a:schemeClr val="tx1"/>
          </a:solidFill>
          <a:latin typeface="+mn-lt"/>
          <a:ea typeface="ＭＳ Ｐゴシック" pitchFamily="-65" charset="-128"/>
          <a:cs typeface="ＭＳ Ｐゴシック" charset="-128"/>
        </a:defRPr>
      </a:lvl3pPr>
      <a:lvl4pPr marL="1599852" indent="-227940" algn="l" defTabSz="455879"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ＭＳ Ｐゴシック" charset="-128"/>
        </a:defRPr>
      </a:lvl4pPr>
      <a:lvl5pPr marL="2057155" indent="-227940" algn="l" defTabSz="455879"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ＭＳ Ｐゴシック" charset="-128"/>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4.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notesSlide" Target="../notesSlides/notesSlide11.xml"/><Relationship Id="rId16" Type="http://schemas.openxmlformats.org/officeDocument/2006/relationships/image" Target="../media/image48.png"/><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3.jpeg"/><Relationship Id="rId5" Type="http://schemas.openxmlformats.org/officeDocument/2006/relationships/image" Target="../media/image38.png"/><Relationship Id="rId15" Type="http://schemas.openxmlformats.org/officeDocument/2006/relationships/image" Target="../media/image47.png"/><Relationship Id="rId10" Type="http://schemas.openxmlformats.org/officeDocument/2006/relationships/image" Target="../media/image30.jpe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hyperlink" Target="http://schema.geolink.or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562600"/>
            <a:ext cx="9144000" cy="1295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381000"/>
            <a:ext cx="7772400" cy="1905000"/>
          </a:xfrm>
        </p:spPr>
        <p:txBody>
          <a:bodyPr>
            <a:normAutofit/>
          </a:bodyPr>
          <a:lstStyle/>
          <a:p>
            <a:r>
              <a:rPr lang="en-US" sz="5400" dirty="0" smtClean="0"/>
              <a:t>Semantics for Science</a:t>
            </a:r>
            <a:br>
              <a:rPr lang="en-US" sz="5400" dirty="0" smtClean="0"/>
            </a:br>
            <a:r>
              <a:rPr lang="en-US" sz="5400" dirty="0" smtClean="0"/>
              <a:t>Part 1:  WHY?</a:t>
            </a:r>
            <a:endParaRPr lang="en-US" sz="5400" dirty="0"/>
          </a:p>
        </p:txBody>
      </p:sp>
      <p:sp>
        <p:nvSpPr>
          <p:cNvPr id="3" name="Subtitle 2"/>
          <p:cNvSpPr>
            <a:spLocks noGrp="1"/>
          </p:cNvSpPr>
          <p:nvPr>
            <p:ph type="subTitle" idx="1"/>
          </p:nvPr>
        </p:nvSpPr>
        <p:spPr>
          <a:xfrm>
            <a:off x="342900" y="2819400"/>
            <a:ext cx="8458200" cy="1143000"/>
          </a:xfrm>
        </p:spPr>
        <p:txBody>
          <a:bodyPr>
            <a:noAutofit/>
          </a:bodyPr>
          <a:lstStyle/>
          <a:p>
            <a:r>
              <a:rPr lang="en-US" sz="2800" b="1" cap="small" dirty="0" smtClean="0"/>
              <a:t>Cynthia L. Chandler, Adam Shepherd, Robert A. </a:t>
            </a:r>
            <a:r>
              <a:rPr lang="en-US" sz="2800" b="1" cap="small" dirty="0" err="1" smtClean="0"/>
              <a:t>Arko</a:t>
            </a:r>
            <a:r>
              <a:rPr lang="en-US" sz="2800" b="1" cap="small" dirty="0" smtClean="0"/>
              <a:t> </a:t>
            </a:r>
            <a:br>
              <a:rPr lang="en-US" sz="2800" b="1" cap="small" dirty="0" smtClean="0"/>
            </a:br>
            <a:r>
              <a:rPr lang="en-US" sz="2800" b="1" cap="small" dirty="0" smtClean="0"/>
              <a:t>Matthew B. Jones and Douglas </a:t>
            </a:r>
            <a:r>
              <a:rPr lang="en-US" sz="2800" b="1" cap="small" dirty="0" err="1" smtClean="0"/>
              <a:t>Fils</a:t>
            </a:r>
            <a:endParaRPr lang="en-US" sz="2800" b="1" cap="small" dirty="0" smtClean="0"/>
          </a:p>
        </p:txBody>
      </p:sp>
      <p:pic>
        <p:nvPicPr>
          <p:cNvPr id="6"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3857" y="5967984"/>
            <a:ext cx="2980943" cy="61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5524500"/>
            <a:ext cx="9144000" cy="168317"/>
          </a:xfrm>
          <a:prstGeom prst="rect">
            <a:avLst/>
          </a:prstGeom>
          <a:gradFill>
            <a:gsLst>
              <a:gs pos="0">
                <a:schemeClr val="accent4">
                  <a:lumMod val="75000"/>
                </a:schemeClr>
              </a:gs>
              <a:gs pos="100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16829" y="4746174"/>
            <a:ext cx="8710342" cy="369332"/>
          </a:xfrm>
          <a:prstGeom prst="rect">
            <a:avLst/>
          </a:prstGeom>
          <a:noFill/>
        </p:spPr>
        <p:txBody>
          <a:bodyPr wrap="square" rtlCol="0">
            <a:spAutoFit/>
          </a:bodyPr>
          <a:lstStyle/>
          <a:p>
            <a:pPr algn="ctr"/>
            <a:r>
              <a:rPr lang="en-US" dirty="0" smtClean="0"/>
              <a:t>Semantics Symposium   Bethesda, MD   10 January 2017</a:t>
            </a:r>
            <a:endParaRPr lang="en-US" dirty="0"/>
          </a:p>
        </p:txBody>
      </p:sp>
      <p:pic>
        <p:nvPicPr>
          <p:cNvPr id="10" name="Picture 1" descr="r2r_final_color-nowords-small.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867400"/>
            <a:ext cx="737173" cy="77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422" y="5867400"/>
            <a:ext cx="2571578" cy="61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1" descr="nsf1.tif"/>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8266334" y="5815584"/>
            <a:ext cx="725266" cy="73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214629" y="4050268"/>
            <a:ext cx="6714743" cy="461665"/>
          </a:xfrm>
          <a:prstGeom prst="rect">
            <a:avLst/>
          </a:prstGeom>
          <a:noFill/>
        </p:spPr>
        <p:txBody>
          <a:bodyPr wrap="square" rtlCol="0">
            <a:spAutoFit/>
          </a:bodyPr>
          <a:lstStyle/>
          <a:p>
            <a:pPr algn="ctr"/>
            <a:r>
              <a:rPr lang="en-US" sz="2400" b="1" dirty="0">
                <a:solidFill>
                  <a:srgbClr val="FFFF00"/>
                </a:solidFill>
                <a:latin typeface="Arial" panose="020B0604020202020204" pitchFamily="34" charset="0"/>
                <a:cs typeface="Arial" panose="020B0604020202020204" pitchFamily="34" charset="0"/>
              </a:rPr>
              <a:t>http://</a:t>
            </a:r>
            <a:r>
              <a:rPr lang="en-US" sz="2400" b="1" dirty="0" smtClean="0">
                <a:solidFill>
                  <a:srgbClr val="FFFF00"/>
                </a:solidFill>
                <a:latin typeface="Arial" panose="020B0604020202020204" pitchFamily="34" charset="0"/>
                <a:cs typeface="Arial" panose="020B0604020202020204" pitchFamily="34" charset="0"/>
              </a:rPr>
              <a:t>bit.ly/S4S2017</a:t>
            </a:r>
            <a:endParaRPr lang="en-US" sz="2400" b="1" dirty="0">
              <a:solidFill>
                <a:srgbClr val="FFFF00"/>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2463" y="5813591"/>
            <a:ext cx="1227137" cy="793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71853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so  far . . .</a:t>
            </a:r>
            <a:endParaRPr lang="en-US" dirty="0"/>
          </a:p>
        </p:txBody>
      </p:sp>
      <p:sp>
        <p:nvSpPr>
          <p:cNvPr id="3" name="Content Placeholder 2"/>
          <p:cNvSpPr>
            <a:spLocks noGrp="1"/>
          </p:cNvSpPr>
          <p:nvPr>
            <p:ph idx="1"/>
          </p:nvPr>
        </p:nvSpPr>
        <p:spPr>
          <a:xfrm>
            <a:off x="457200" y="1600201"/>
            <a:ext cx="8229600" cy="2362200"/>
          </a:xfrm>
        </p:spPr>
        <p:txBody>
          <a:bodyPr/>
          <a:lstStyle/>
          <a:p>
            <a:r>
              <a:rPr lang="en-US" dirty="0" smtClean="0"/>
              <a:t>Metadata, plus</a:t>
            </a:r>
          </a:p>
          <a:p>
            <a:r>
              <a:rPr lang="en-US" dirty="0" smtClean="0"/>
              <a:t>Semantic markup, plus</a:t>
            </a:r>
          </a:p>
          <a:p>
            <a:r>
              <a:rPr lang="en-US" dirty="0" smtClean="0"/>
              <a:t>Persistent identifiers . . </a:t>
            </a:r>
            <a:r>
              <a:rPr lang="en-US" dirty="0" smtClean="0"/>
              <a:t>.</a:t>
            </a:r>
            <a:endParaRPr lang="en-US" dirty="0" smtClean="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733800"/>
            <a:ext cx="9003788" cy="3033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150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up)">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so  far . . .</a:t>
            </a:r>
            <a:endParaRPr lang="en-US" dirty="0"/>
          </a:p>
        </p:txBody>
      </p:sp>
      <p:sp>
        <p:nvSpPr>
          <p:cNvPr id="3" name="Content Placeholder 2"/>
          <p:cNvSpPr>
            <a:spLocks noGrp="1"/>
          </p:cNvSpPr>
          <p:nvPr>
            <p:ph idx="1"/>
          </p:nvPr>
        </p:nvSpPr>
        <p:spPr>
          <a:xfrm>
            <a:off x="457200" y="1600201"/>
            <a:ext cx="8229600" cy="1981200"/>
          </a:xfrm>
        </p:spPr>
        <p:txBody>
          <a:bodyPr/>
          <a:lstStyle/>
          <a:p>
            <a:r>
              <a:rPr lang="en-US" dirty="0" smtClean="0"/>
              <a:t>Metadata, plus</a:t>
            </a:r>
          </a:p>
          <a:p>
            <a:r>
              <a:rPr lang="en-US" dirty="0" smtClean="0"/>
              <a:t>Semantic markup, plus</a:t>
            </a:r>
          </a:p>
          <a:p>
            <a:r>
              <a:rPr lang="en-US" dirty="0" smtClean="0"/>
              <a:t>Persistent identifiers . . .</a:t>
            </a:r>
            <a:endParaRPr lang="en-US" dirty="0"/>
          </a:p>
        </p:txBody>
      </p:sp>
      <p:sp>
        <p:nvSpPr>
          <p:cNvPr id="4" name="Footer Placeholder 3"/>
          <p:cNvSpPr>
            <a:spLocks noGrp="1"/>
          </p:cNvSpPr>
          <p:nvPr>
            <p:ph type="ftr" sz="quarter" idx="10"/>
          </p:nvPr>
        </p:nvSpPr>
        <p:spPr/>
        <p:txBody>
          <a:bodyPr/>
          <a:lstStyle/>
          <a:p>
            <a:pPr algn="l"/>
            <a:r>
              <a:rPr lang="en-US" smtClean="0">
                <a:solidFill>
                  <a:srgbClr val="24213E">
                    <a:lumMod val="75000"/>
                    <a:lumOff val="25000"/>
                  </a:srgbClr>
                </a:solidFill>
              </a:rPr>
              <a:t>bco-dmo.org</a:t>
            </a:r>
            <a:endParaRPr lang="en-US" dirty="0">
              <a:solidFill>
                <a:srgbClr val="24213E">
                  <a:lumMod val="75000"/>
                  <a:lumOff val="25000"/>
                </a:srgbClr>
              </a:solidFill>
            </a:endParaRPr>
          </a:p>
        </p:txBody>
      </p:sp>
      <p:pic>
        <p:nvPicPr>
          <p:cNvPr id="5" name="Picture 2" descr="\\dmoserv2.whoi.edu\CLC\images\Armstrong_20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581400"/>
            <a:ext cx="33528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147" y="4419600"/>
            <a:ext cx="213042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3063" y="2895600"/>
            <a:ext cx="2700337" cy="210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148" y="1702593"/>
            <a:ext cx="4871854" cy="4393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384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1109" y="957502"/>
            <a:ext cx="1674091" cy="206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 18"/>
          <p:cNvSpPr>
            <a:spLocks noChangeArrowheads="1"/>
          </p:cNvSpPr>
          <p:nvPr/>
        </p:nvSpPr>
        <p:spPr bwMode="auto">
          <a:xfrm>
            <a:off x="930805" y="1040147"/>
            <a:ext cx="6469784" cy="5020235"/>
          </a:xfrm>
          <a:prstGeom prst="ellipse">
            <a:avLst/>
          </a:prstGeom>
          <a:noFill/>
          <a:ln w="12700">
            <a:solidFill>
              <a:srgbClr val="FFFF00"/>
            </a:solidFill>
            <a:round/>
            <a:headEnd/>
            <a:tailEnd/>
          </a:ln>
          <a:effectLst>
            <a:outerShdw blurRad="63500" dist="25400" dir="5400000" sx="100999" sy="100999" rotWithShape="0">
              <a:srgbClr val="000000">
                <a:alpha val="39999"/>
              </a:srgbClr>
            </a:outerShdw>
          </a:effectLst>
          <a:extLst>
            <a:ext uri="{909E8E84-426E-40DD-AFC4-6F175D3DCCD1}">
              <a14:hiddenFill xmlns:a14="http://schemas.microsoft.com/office/drawing/2010/main">
                <a:solidFill>
                  <a:srgbClr val="FFFFFF"/>
                </a:solidFill>
              </a14:hiddenFill>
            </a:ext>
          </a:extLst>
        </p:spPr>
        <p:txBody>
          <a:bodyPr lIns="82048" tIns="41025" rIns="82048" bIns="41025" anchor="ctr"/>
          <a:lstStyle/>
          <a:p>
            <a:pPr algn="ctr" defTabSz="455825" eaLnBrk="0" fontAlgn="base" hangingPunct="0">
              <a:spcBef>
                <a:spcPct val="0"/>
              </a:spcBef>
              <a:spcAft>
                <a:spcPct val="0"/>
              </a:spcAft>
              <a:defRPr/>
            </a:pPr>
            <a:endParaRPr lang="en-US" sz="2200">
              <a:solidFill>
                <a:prstClr val="white"/>
              </a:solidFill>
              <a:ea typeface="ＭＳ Ｐゴシック" charset="-128"/>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147" y="1246055"/>
            <a:ext cx="2942647" cy="190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05750" y="3964240"/>
            <a:ext cx="2946977" cy="19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1956227"/>
            <a:ext cx="2306205" cy="18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8"/>
          <p:cNvSpPr>
            <a:spLocks noChangeArrowheads="1"/>
          </p:cNvSpPr>
          <p:nvPr/>
        </p:nvSpPr>
        <p:spPr bwMode="auto">
          <a:xfrm>
            <a:off x="7276057" y="1534308"/>
            <a:ext cx="1715543" cy="42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defTabSz="455825" eaLnBrk="0" fontAlgn="base" hangingPunct="0">
              <a:spcBef>
                <a:spcPct val="0"/>
              </a:spcBef>
              <a:spcAft>
                <a:spcPct val="0"/>
              </a:spcAft>
            </a:pPr>
            <a:r>
              <a:rPr lang="en-US" altLang="en-US" sz="2200">
                <a:solidFill>
                  <a:prstClr val="white"/>
                </a:solidFill>
                <a:latin typeface="Calibri" charset="0"/>
              </a:rPr>
              <a:t>Award @NSF</a:t>
            </a:r>
            <a:endParaRPr lang="en-US" altLang="en-US" sz="2200">
              <a:solidFill>
                <a:prstClr val="white"/>
              </a:solidFill>
            </a:endParaRPr>
          </a:p>
        </p:txBody>
      </p:sp>
      <p:pic>
        <p:nvPicPr>
          <p:cNvPr id="30" name="Picture 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6034" y="2498632"/>
            <a:ext cx="2671330" cy="1844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8"/>
          <p:cNvSpPr>
            <a:spLocks noChangeArrowheads="1"/>
          </p:cNvSpPr>
          <p:nvPr/>
        </p:nvSpPr>
        <p:spPr bwMode="auto">
          <a:xfrm>
            <a:off x="4856660" y="843907"/>
            <a:ext cx="1696540" cy="42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defTabSz="455825" eaLnBrk="0" fontAlgn="base" hangingPunct="0">
              <a:spcBef>
                <a:spcPct val="0"/>
              </a:spcBef>
              <a:spcAft>
                <a:spcPct val="0"/>
              </a:spcAft>
            </a:pPr>
            <a:r>
              <a:rPr lang="en-US" altLang="en-US" sz="2200" dirty="0">
                <a:solidFill>
                  <a:prstClr val="white"/>
                </a:solidFill>
                <a:latin typeface="Calibri" charset="0"/>
              </a:rPr>
              <a:t>Cruise @R2R</a:t>
            </a:r>
            <a:endParaRPr lang="en-US" altLang="en-US" sz="2200" dirty="0">
              <a:solidFill>
                <a:prstClr val="white"/>
              </a:solidFill>
            </a:endParaRPr>
          </a:p>
        </p:txBody>
      </p:sp>
      <p:sp>
        <p:nvSpPr>
          <p:cNvPr id="32" name="Rectangle 8"/>
          <p:cNvSpPr>
            <a:spLocks noChangeArrowheads="1"/>
          </p:cNvSpPr>
          <p:nvPr/>
        </p:nvSpPr>
        <p:spPr bwMode="auto">
          <a:xfrm>
            <a:off x="6853111" y="5334000"/>
            <a:ext cx="2214689" cy="42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defTabSz="455825" eaLnBrk="0" fontAlgn="base" hangingPunct="0">
              <a:spcBef>
                <a:spcPct val="0"/>
              </a:spcBef>
              <a:spcAft>
                <a:spcPct val="0"/>
              </a:spcAft>
            </a:pPr>
            <a:r>
              <a:rPr lang="en-US" altLang="en-US" sz="2200" dirty="0">
                <a:solidFill>
                  <a:prstClr val="white"/>
                </a:solidFill>
                <a:latin typeface="Calibri" charset="0"/>
              </a:rPr>
              <a:t>Samples @SESAR</a:t>
            </a:r>
            <a:endParaRPr lang="en-US" altLang="en-US" sz="2200" dirty="0">
              <a:solidFill>
                <a:prstClr val="white"/>
              </a:solidFill>
            </a:endParaRPr>
          </a:p>
        </p:txBody>
      </p:sp>
      <p:sp>
        <p:nvSpPr>
          <p:cNvPr id="34" name="Rectangle 8"/>
          <p:cNvSpPr>
            <a:spLocks noChangeArrowheads="1"/>
          </p:cNvSpPr>
          <p:nvPr/>
        </p:nvSpPr>
        <p:spPr bwMode="auto">
          <a:xfrm>
            <a:off x="4278098" y="5827479"/>
            <a:ext cx="1817902" cy="42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defTabSz="455825" eaLnBrk="0" fontAlgn="base" hangingPunct="0">
              <a:spcBef>
                <a:spcPct val="0"/>
              </a:spcBef>
              <a:spcAft>
                <a:spcPct val="0"/>
              </a:spcAft>
            </a:pPr>
            <a:r>
              <a:rPr lang="en-US" altLang="en-US" sz="2200" dirty="0">
                <a:solidFill>
                  <a:prstClr val="white"/>
                </a:solidFill>
                <a:latin typeface="Calibri" charset="0"/>
              </a:rPr>
              <a:t>Dataset @ECL</a:t>
            </a:r>
            <a:endParaRPr lang="en-US" altLang="en-US" sz="2200" dirty="0">
              <a:solidFill>
                <a:prstClr val="white"/>
              </a:solidFill>
            </a:endParaRPr>
          </a:p>
        </p:txBody>
      </p:sp>
      <p:sp>
        <p:nvSpPr>
          <p:cNvPr id="35" name="Rectangle 8"/>
          <p:cNvSpPr>
            <a:spLocks noChangeArrowheads="1"/>
          </p:cNvSpPr>
          <p:nvPr/>
        </p:nvSpPr>
        <p:spPr bwMode="auto">
          <a:xfrm>
            <a:off x="532488" y="6002951"/>
            <a:ext cx="2614448" cy="42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defTabSz="455825" eaLnBrk="0" fontAlgn="base" hangingPunct="0">
              <a:spcBef>
                <a:spcPct val="0"/>
              </a:spcBef>
              <a:spcAft>
                <a:spcPct val="0"/>
              </a:spcAft>
            </a:pPr>
            <a:r>
              <a:rPr lang="en-US" altLang="en-US" sz="2200" dirty="0">
                <a:solidFill>
                  <a:prstClr val="white"/>
                </a:solidFill>
                <a:latin typeface="Calibri" charset="0"/>
              </a:rPr>
              <a:t>Dataset @BCO-DMO</a:t>
            </a:r>
            <a:endParaRPr lang="en-US" altLang="en-US" sz="2200" dirty="0">
              <a:solidFill>
                <a:prstClr val="white"/>
              </a:solidFill>
            </a:endParaRPr>
          </a:p>
        </p:txBody>
      </p:sp>
      <p:sp>
        <p:nvSpPr>
          <p:cNvPr id="36" name="Rectangle 8"/>
          <p:cNvSpPr>
            <a:spLocks noChangeArrowheads="1"/>
          </p:cNvSpPr>
          <p:nvPr/>
        </p:nvSpPr>
        <p:spPr bwMode="auto">
          <a:xfrm>
            <a:off x="168570" y="2101853"/>
            <a:ext cx="852370" cy="42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defTabSz="455825" eaLnBrk="0" fontAlgn="base" hangingPunct="0">
              <a:spcBef>
                <a:spcPct val="0"/>
              </a:spcBef>
              <a:spcAft>
                <a:spcPct val="0"/>
              </a:spcAft>
            </a:pPr>
            <a:r>
              <a:rPr lang="en-US" altLang="en-US" sz="2200">
                <a:solidFill>
                  <a:prstClr val="white"/>
                </a:solidFill>
                <a:latin typeface="Calibri" charset="0"/>
              </a:rPr>
              <a:t>Paper</a:t>
            </a:r>
            <a:endParaRPr lang="en-US" altLang="en-US" sz="2200">
              <a:solidFill>
                <a:prstClr val="white"/>
              </a:solidFill>
            </a:endParaRPr>
          </a:p>
        </p:txBody>
      </p:sp>
      <p:sp>
        <p:nvSpPr>
          <p:cNvPr id="37" name="Rectangle 8"/>
          <p:cNvSpPr>
            <a:spLocks noChangeArrowheads="1"/>
          </p:cNvSpPr>
          <p:nvPr/>
        </p:nvSpPr>
        <p:spPr bwMode="auto">
          <a:xfrm>
            <a:off x="1350264" y="573157"/>
            <a:ext cx="2231136" cy="42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algn="r" defTabSz="455825" eaLnBrk="0" fontAlgn="base" hangingPunct="0">
              <a:spcBef>
                <a:spcPct val="0"/>
              </a:spcBef>
              <a:spcAft>
                <a:spcPct val="0"/>
              </a:spcAft>
            </a:pPr>
            <a:r>
              <a:rPr lang="en-US" altLang="en-US" sz="2200" dirty="0" smtClean="0">
                <a:solidFill>
                  <a:prstClr val="white"/>
                </a:solidFill>
                <a:latin typeface="Calibri" charset="0"/>
              </a:rPr>
              <a:t>Person @ORCID</a:t>
            </a:r>
            <a:endParaRPr lang="en-US" altLang="en-US" sz="2200" dirty="0">
              <a:solidFill>
                <a:prstClr val="white"/>
              </a:solidFill>
            </a:endParaRPr>
          </a:p>
        </p:txBody>
      </p:sp>
      <p:sp>
        <p:nvSpPr>
          <p:cNvPr id="39" name="Title 1"/>
          <p:cNvSpPr txBox="1">
            <a:spLocks/>
          </p:cNvSpPr>
          <p:nvPr/>
        </p:nvSpPr>
        <p:spPr bwMode="auto">
          <a:xfrm>
            <a:off x="137448" y="12395"/>
            <a:ext cx="8930352" cy="63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508000" rtl="0" eaLnBrk="0" fontAlgn="base" hangingPunct="0">
              <a:spcBef>
                <a:spcPct val="0"/>
              </a:spcBef>
              <a:spcAft>
                <a:spcPct val="0"/>
              </a:spcAft>
              <a:defRPr sz="4900" kern="1200">
                <a:solidFill>
                  <a:schemeClr val="tx1"/>
                </a:solidFill>
                <a:latin typeface="+mj-lt"/>
                <a:ea typeface="ＭＳ Ｐゴシック" pitchFamily="-65" charset="-128"/>
                <a:cs typeface="ＭＳ Ｐゴシック" pitchFamily="-65" charset="-128"/>
              </a:defRPr>
            </a:lvl1pPr>
            <a:lvl2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2pPr>
            <a:lvl3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3pPr>
            <a:lvl4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4pPr>
            <a:lvl5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5pPr>
            <a:lvl6pPr marL="509412"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6pPr>
            <a:lvl7pPr marL="1018824"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7pPr>
            <a:lvl8pPr marL="1528237"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8pPr>
            <a:lvl9pPr marL="2037649"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9pPr>
          </a:lstStyle>
          <a:p>
            <a:pPr algn="l"/>
            <a:r>
              <a:rPr lang="en-US" altLang="en-US" sz="3900" dirty="0" smtClean="0">
                <a:solidFill>
                  <a:srgbClr val="FFFF00"/>
                </a:solidFill>
                <a:ea typeface="ＭＳ Ｐゴシック" charset="-128"/>
                <a:cs typeface="ＭＳ Ｐゴシック" charset="-128"/>
              </a:rPr>
              <a:t>Linking Related Resources via PIDs</a:t>
            </a:r>
            <a:endParaRPr lang="en-US" altLang="en-US" sz="3900" dirty="0">
              <a:solidFill>
                <a:srgbClr val="FFFF00"/>
              </a:solidFill>
              <a:ea typeface="ＭＳ Ｐゴシック" charset="-128"/>
              <a:cs typeface="ＭＳ Ｐゴシック" charset="-128"/>
            </a:endParaRPr>
          </a:p>
        </p:txBody>
      </p:sp>
      <p:pic>
        <p:nvPicPr>
          <p:cNvPr id="25" name="Picture 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43600" y="3676930"/>
            <a:ext cx="2743200" cy="165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7841" y="4267199"/>
            <a:ext cx="2768023" cy="173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365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a:spLocks noChangeArrowheads="1"/>
          </p:cNvSpPr>
          <p:nvPr/>
        </p:nvSpPr>
        <p:spPr bwMode="auto">
          <a:xfrm>
            <a:off x="2151888" y="1990444"/>
            <a:ext cx="3792390" cy="2581556"/>
          </a:xfrm>
          <a:prstGeom prst="ellipse">
            <a:avLst/>
          </a:prstGeom>
          <a:noFill/>
          <a:ln w="12700">
            <a:solidFill>
              <a:srgbClr val="FFFF00"/>
            </a:solidFill>
            <a:round/>
            <a:headEnd/>
            <a:tailEnd/>
          </a:ln>
          <a:effectLst>
            <a:outerShdw blurRad="63500" dist="25400" dir="5400000" sx="100999" sy="100999" rotWithShape="0">
              <a:srgbClr val="000000">
                <a:alpha val="39999"/>
              </a:srgbClr>
            </a:outerShdw>
          </a:effectLst>
          <a:extLst>
            <a:ext uri="{909E8E84-426E-40DD-AFC4-6F175D3DCCD1}">
              <a14:hiddenFill xmlns:a14="http://schemas.microsoft.com/office/drawing/2010/main">
                <a:solidFill>
                  <a:srgbClr val="FFFFFF"/>
                </a:solidFill>
              </a14:hiddenFill>
            </a:ext>
          </a:extLst>
        </p:spPr>
        <p:txBody>
          <a:bodyPr lIns="82048" tIns="41025" rIns="82048" bIns="41025" anchor="ctr"/>
          <a:lstStyle/>
          <a:p>
            <a:pPr algn="ctr" defTabSz="455825" eaLnBrk="0" fontAlgn="base" hangingPunct="0">
              <a:spcBef>
                <a:spcPct val="0"/>
              </a:spcBef>
              <a:spcAft>
                <a:spcPct val="0"/>
              </a:spcAft>
              <a:defRPr/>
            </a:pPr>
            <a:endParaRPr lang="en-US" sz="2200">
              <a:solidFill>
                <a:prstClr val="white"/>
              </a:solidFill>
              <a:ea typeface="ＭＳ Ｐゴシック" charset="-128"/>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157" y="2221141"/>
            <a:ext cx="1376421" cy="89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9375" y="3517697"/>
            <a:ext cx="1378446" cy="89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2562180"/>
            <a:ext cx="1078726" cy="866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27906" y="2057400"/>
            <a:ext cx="783055" cy="9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03150" y="2830580"/>
            <a:ext cx="1249513" cy="862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itle 1"/>
          <p:cNvSpPr txBox="1">
            <a:spLocks/>
          </p:cNvSpPr>
          <p:nvPr/>
        </p:nvSpPr>
        <p:spPr bwMode="auto">
          <a:xfrm>
            <a:off x="137448" y="12395"/>
            <a:ext cx="7025352" cy="63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508000" rtl="0" eaLnBrk="0" fontAlgn="base" hangingPunct="0">
              <a:spcBef>
                <a:spcPct val="0"/>
              </a:spcBef>
              <a:spcAft>
                <a:spcPct val="0"/>
              </a:spcAft>
              <a:defRPr sz="4900" kern="1200">
                <a:solidFill>
                  <a:schemeClr val="tx1"/>
                </a:solidFill>
                <a:latin typeface="+mj-lt"/>
                <a:ea typeface="ＭＳ Ｐゴシック" pitchFamily="-65" charset="-128"/>
                <a:cs typeface="ＭＳ Ｐゴシック" pitchFamily="-65" charset="-128"/>
              </a:defRPr>
            </a:lvl1pPr>
            <a:lvl2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2pPr>
            <a:lvl3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3pPr>
            <a:lvl4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4pPr>
            <a:lvl5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5pPr>
            <a:lvl6pPr marL="509412"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6pPr>
            <a:lvl7pPr marL="1018824"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7pPr>
            <a:lvl8pPr marL="1528237"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8pPr>
            <a:lvl9pPr marL="2037649"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9pPr>
          </a:lstStyle>
          <a:p>
            <a:pPr algn="l"/>
            <a:r>
              <a:rPr lang="en-US" altLang="en-US" sz="3900" dirty="0" smtClean="0">
                <a:solidFill>
                  <a:srgbClr val="FFFF00"/>
                </a:solidFill>
                <a:ea typeface="ＭＳ Ｐゴシック" charset="-128"/>
                <a:cs typeface="ＭＳ Ｐゴシック" charset="-128"/>
              </a:rPr>
              <a:t>Linking Additional Resources</a:t>
            </a:r>
            <a:endParaRPr lang="en-US" altLang="en-US" sz="3900" dirty="0">
              <a:solidFill>
                <a:srgbClr val="FFFF00"/>
              </a:solidFill>
              <a:ea typeface="ＭＳ Ｐゴシック" charset="-128"/>
              <a:cs typeface="ＭＳ Ｐゴシック" charset="-128"/>
            </a:endParaRPr>
          </a:p>
        </p:txBody>
      </p:sp>
      <p:pic>
        <p:nvPicPr>
          <p:cNvPr id="25" name="Picture 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0600" y="3421852"/>
            <a:ext cx="1177282" cy="77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8400" y="3446607"/>
            <a:ext cx="1294741" cy="74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dmoserv2.whoi.edu\CLC\images\Armstrong_2016.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80304" y="685800"/>
            <a:ext cx="182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9834" y="4523232"/>
            <a:ext cx="1745038"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6899" y="4648200"/>
            <a:ext cx="2182091"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8112" y="727948"/>
            <a:ext cx="1999376" cy="369332"/>
          </a:xfrm>
          <a:prstGeom prst="rect">
            <a:avLst/>
          </a:prstGeom>
          <a:noFill/>
        </p:spPr>
        <p:txBody>
          <a:bodyPr wrap="square" rtlCol="0">
            <a:spAutoFit/>
          </a:bodyPr>
          <a:lstStyle/>
          <a:p>
            <a:r>
              <a:rPr lang="en-US" dirty="0"/>
              <a:t>e</a:t>
            </a:r>
            <a:r>
              <a:rPr lang="en-US" dirty="0" smtClean="0"/>
              <a:t>ducational history</a:t>
            </a:r>
            <a:endParaRPr lang="en-US" dirty="0"/>
          </a:p>
        </p:txBody>
      </p:sp>
      <p:pic>
        <p:nvPicPr>
          <p:cNvPr id="3079"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1030748"/>
            <a:ext cx="22860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32"/>
          <p:cNvSpPr txBox="1"/>
          <p:nvPr/>
        </p:nvSpPr>
        <p:spPr>
          <a:xfrm>
            <a:off x="0" y="5879592"/>
            <a:ext cx="2743200" cy="369332"/>
          </a:xfrm>
          <a:prstGeom prst="rect">
            <a:avLst/>
          </a:prstGeom>
          <a:noFill/>
        </p:spPr>
        <p:txBody>
          <a:bodyPr wrap="square" rtlCol="0">
            <a:spAutoFit/>
          </a:bodyPr>
          <a:lstStyle/>
          <a:p>
            <a:pPr algn="ctr"/>
            <a:r>
              <a:rPr lang="en-US" dirty="0"/>
              <a:t>i</a:t>
            </a:r>
            <a:r>
              <a:rPr lang="en-US" dirty="0" smtClean="0"/>
              <a:t>nstrumentation details</a:t>
            </a:r>
            <a:endParaRPr lang="en-US" dirty="0"/>
          </a:p>
        </p:txBody>
      </p:sp>
      <p:sp>
        <p:nvSpPr>
          <p:cNvPr id="38" name="TextBox 37"/>
          <p:cNvSpPr txBox="1"/>
          <p:nvPr/>
        </p:nvSpPr>
        <p:spPr>
          <a:xfrm>
            <a:off x="3505199" y="4572000"/>
            <a:ext cx="1743323" cy="369332"/>
          </a:xfrm>
          <a:prstGeom prst="rect">
            <a:avLst/>
          </a:prstGeom>
          <a:noFill/>
        </p:spPr>
        <p:txBody>
          <a:bodyPr wrap="square" rtlCol="0">
            <a:spAutoFit/>
          </a:bodyPr>
          <a:lstStyle/>
          <a:p>
            <a:pPr algn="r"/>
            <a:r>
              <a:rPr lang="en-US" dirty="0"/>
              <a:t>r</a:t>
            </a:r>
            <a:r>
              <a:rPr lang="en-US" dirty="0" smtClean="0"/>
              <a:t>elated analyses</a:t>
            </a:r>
            <a:endParaRPr lang="en-US" dirty="0"/>
          </a:p>
        </p:txBody>
      </p:sp>
      <p:sp>
        <p:nvSpPr>
          <p:cNvPr id="40" name="TextBox 39"/>
          <p:cNvSpPr txBox="1"/>
          <p:nvPr/>
        </p:nvSpPr>
        <p:spPr>
          <a:xfrm>
            <a:off x="6400800" y="4324326"/>
            <a:ext cx="2182091" cy="369332"/>
          </a:xfrm>
          <a:prstGeom prst="rect">
            <a:avLst/>
          </a:prstGeom>
          <a:noFill/>
        </p:spPr>
        <p:txBody>
          <a:bodyPr wrap="square" rtlCol="0">
            <a:spAutoFit/>
          </a:bodyPr>
          <a:lstStyle/>
          <a:p>
            <a:pPr algn="ctr"/>
            <a:r>
              <a:rPr lang="en-US" dirty="0"/>
              <a:t>p</a:t>
            </a:r>
            <a:r>
              <a:rPr lang="en-US" dirty="0" smtClean="0"/>
              <a:t>hotos of cores</a:t>
            </a:r>
            <a:endParaRPr lang="en-US" dirty="0"/>
          </a:p>
        </p:txBody>
      </p:sp>
      <p:sp>
        <p:nvSpPr>
          <p:cNvPr id="41" name="TextBox 40"/>
          <p:cNvSpPr txBox="1"/>
          <p:nvPr/>
        </p:nvSpPr>
        <p:spPr>
          <a:xfrm>
            <a:off x="7309105" y="864794"/>
            <a:ext cx="1682495" cy="646331"/>
          </a:xfrm>
          <a:prstGeom prst="rect">
            <a:avLst/>
          </a:prstGeom>
          <a:noFill/>
        </p:spPr>
        <p:txBody>
          <a:bodyPr wrap="square" rtlCol="0">
            <a:spAutoFit/>
          </a:bodyPr>
          <a:lstStyle/>
          <a:p>
            <a:pPr algn="ctr"/>
            <a:r>
              <a:rPr lang="en-US" dirty="0"/>
              <a:t>r</a:t>
            </a:r>
            <a:r>
              <a:rPr lang="en-US" dirty="0" smtClean="0"/>
              <a:t>esearch vessel information</a:t>
            </a:r>
            <a:endParaRPr lang="en-US" dirty="0"/>
          </a:p>
        </p:txBody>
      </p:sp>
      <p:cxnSp>
        <p:nvCxnSpPr>
          <p:cNvPr id="4" name="Straight Arrow Connector 3"/>
          <p:cNvCxnSpPr/>
          <p:nvPr/>
        </p:nvCxnSpPr>
        <p:spPr>
          <a:xfrm flipH="1" flipV="1">
            <a:off x="2590800" y="1697298"/>
            <a:ext cx="728634" cy="3408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8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19433" y="4904232"/>
            <a:ext cx="1831157"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4" name="Straight Arrow Connector 43"/>
          <p:cNvCxnSpPr/>
          <p:nvPr/>
        </p:nvCxnSpPr>
        <p:spPr>
          <a:xfrm flipH="1">
            <a:off x="1315728" y="4004810"/>
            <a:ext cx="1118344" cy="5184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3319435" y="4417277"/>
            <a:ext cx="259940" cy="48695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endCxn id="3077" idx="1"/>
          </p:cNvCxnSpPr>
          <p:nvPr/>
        </p:nvCxnSpPr>
        <p:spPr>
          <a:xfrm>
            <a:off x="5977882" y="4196945"/>
            <a:ext cx="429017" cy="113705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293368" y="1352350"/>
            <a:ext cx="1186936" cy="8495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7" idx="3"/>
            <a:endCxn id="1026" idx="1"/>
          </p:cNvCxnSpPr>
          <p:nvPr/>
        </p:nvCxnSpPr>
        <p:spPr>
          <a:xfrm>
            <a:off x="5803126" y="2995590"/>
            <a:ext cx="942098" cy="3080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45224" y="2643323"/>
            <a:ext cx="2194560" cy="132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TextBox 31"/>
          <p:cNvSpPr txBox="1"/>
          <p:nvPr/>
        </p:nvSpPr>
        <p:spPr>
          <a:xfrm>
            <a:off x="6745221" y="2280087"/>
            <a:ext cx="2194563" cy="369332"/>
          </a:xfrm>
          <a:prstGeom prst="rect">
            <a:avLst/>
          </a:prstGeom>
          <a:noFill/>
        </p:spPr>
        <p:txBody>
          <a:bodyPr wrap="square" rtlCol="0">
            <a:spAutoFit/>
          </a:bodyPr>
          <a:lstStyle/>
          <a:p>
            <a:pPr algn="ctr"/>
            <a:r>
              <a:rPr lang="en-US" dirty="0"/>
              <a:t>r</a:t>
            </a:r>
            <a:r>
              <a:rPr lang="en-US" dirty="0" smtClean="0"/>
              <a:t>elated research</a:t>
            </a:r>
            <a:endParaRPr lang="en-US" dirty="0"/>
          </a:p>
        </p:txBody>
      </p:sp>
      <p:cxnSp>
        <p:nvCxnSpPr>
          <p:cNvPr id="34" name="Straight Arrow Connector 33"/>
          <p:cNvCxnSpPr/>
          <p:nvPr/>
        </p:nvCxnSpPr>
        <p:spPr>
          <a:xfrm flipH="1" flipV="1">
            <a:off x="1879228" y="3139075"/>
            <a:ext cx="423922" cy="17486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027"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3308" y="2959167"/>
            <a:ext cx="1645920" cy="1030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TextBox 35"/>
          <p:cNvSpPr txBox="1"/>
          <p:nvPr/>
        </p:nvSpPr>
        <p:spPr>
          <a:xfrm>
            <a:off x="184606" y="2640799"/>
            <a:ext cx="1743323" cy="369332"/>
          </a:xfrm>
          <a:prstGeom prst="rect">
            <a:avLst/>
          </a:prstGeom>
          <a:noFill/>
        </p:spPr>
        <p:txBody>
          <a:bodyPr wrap="square" rtlCol="0">
            <a:spAutoFit/>
          </a:bodyPr>
          <a:lstStyle/>
          <a:p>
            <a:pPr algn="r"/>
            <a:r>
              <a:rPr lang="en-US" dirty="0"/>
              <a:t>r</a:t>
            </a:r>
            <a:r>
              <a:rPr lang="en-US" dirty="0" smtClean="0"/>
              <a:t>elated articles</a:t>
            </a:r>
            <a:endParaRPr lang="en-US" dirty="0"/>
          </a:p>
        </p:txBody>
      </p:sp>
    </p:spTree>
    <p:extLst>
      <p:ext uri="{BB962C8B-B14F-4D97-AF65-F5344CB8AC3E}">
        <p14:creationId xmlns:p14="http://schemas.microsoft.com/office/powerpoint/2010/main" val="24633986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GEOLINK  …  and beyond</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Use ontology design patterns</a:t>
            </a:r>
          </a:p>
          <a:p>
            <a:pPr marL="457200" indent="-457200">
              <a:buFont typeface="Arial" panose="020B0604020202020204" pitchFamily="34" charset="0"/>
              <a:buChar char="•"/>
            </a:pPr>
            <a:r>
              <a:rPr lang="en-US" dirty="0" smtClean="0"/>
              <a:t>Controlled vocabulary term URIs (PIDs)</a:t>
            </a:r>
          </a:p>
          <a:p>
            <a:pPr marL="457200" indent="-457200">
              <a:buFont typeface="Arial" panose="020B0604020202020204" pitchFamily="34" charset="0"/>
              <a:buChar char="•"/>
            </a:pPr>
            <a:r>
              <a:rPr lang="en-US" dirty="0" smtClean="0"/>
              <a:t>Promote </a:t>
            </a:r>
            <a:r>
              <a:rPr lang="en-US" dirty="0" err="1" smtClean="0"/>
              <a:t>ORCiDs</a:t>
            </a:r>
            <a:r>
              <a:rPr lang="en-US" dirty="0" smtClean="0"/>
              <a:t> (person) and DOIs</a:t>
            </a:r>
          </a:p>
          <a:p>
            <a:pPr marL="457200" indent="-457200">
              <a:buFont typeface="Arial" panose="020B0604020202020204" pitchFamily="34" charset="0"/>
              <a:buChar char="•"/>
            </a:pPr>
            <a:r>
              <a:rPr lang="en-US" dirty="0" smtClean="0"/>
              <a:t>Publish more resources as Linked Data from other repositories</a:t>
            </a:r>
          </a:p>
          <a:p>
            <a:pPr marL="457200" indent="-457200">
              <a:buFont typeface="Arial" panose="020B0604020202020204" pitchFamily="34" charset="0"/>
              <a:buChar char="•"/>
            </a:pPr>
            <a:r>
              <a:rPr lang="en-US" dirty="0" smtClean="0"/>
              <a:t>BCO-DMO Linked Data &lt;ISO </a:t>
            </a:r>
            <a:r>
              <a:rPr lang="en-US" dirty="0" smtClean="0"/>
              <a:t>19115, </a:t>
            </a:r>
            <a:r>
              <a:rPr lang="en-US" dirty="0" smtClean="0"/>
              <a:t>term URIs, links to other term URIs&gt;</a:t>
            </a:r>
            <a:endParaRPr lang="en-US" dirty="0"/>
          </a:p>
        </p:txBody>
      </p:sp>
      <p:sp>
        <p:nvSpPr>
          <p:cNvPr id="4" name="Footer Placeholder 3"/>
          <p:cNvSpPr>
            <a:spLocks noGrp="1"/>
          </p:cNvSpPr>
          <p:nvPr>
            <p:ph type="ftr" sz="quarter" idx="10"/>
          </p:nvPr>
        </p:nvSpPr>
        <p:spPr/>
        <p:txBody>
          <a:bodyPr/>
          <a:lstStyle/>
          <a:p>
            <a:pPr algn="l"/>
            <a:r>
              <a:rPr lang="en-US" dirty="0"/>
              <a:t>bco-dmo.org     @BCODMO</a:t>
            </a:r>
          </a:p>
          <a:p>
            <a:pPr algn="l"/>
            <a:endParaRPr lang="en-US" dirty="0"/>
          </a:p>
        </p:txBody>
      </p:sp>
      <p:sp>
        <p:nvSpPr>
          <p:cNvPr id="5" name="TextBox 4"/>
          <p:cNvSpPr txBox="1"/>
          <p:nvPr/>
        </p:nvSpPr>
        <p:spPr>
          <a:xfrm>
            <a:off x="581890" y="5682517"/>
            <a:ext cx="8025397" cy="455509"/>
          </a:xfrm>
          <a:prstGeom prst="rect">
            <a:avLst/>
          </a:prstGeom>
          <a:solidFill>
            <a:srgbClr val="E4E4E4"/>
          </a:solidFill>
        </p:spPr>
        <p:txBody>
          <a:bodyPr wrap="square" lIns="91440" tIns="73152" rIns="73152" bIns="73152" rtlCol="0">
            <a:spAutoFit/>
          </a:bodyPr>
          <a:lstStyle/>
          <a:p>
            <a:r>
              <a:rPr lang="en-US" sz="2000" b="1" dirty="0" err="1" smtClean="0">
                <a:solidFill>
                  <a:schemeClr val="bg1"/>
                </a:solidFill>
              </a:rPr>
              <a:t>GeoLink</a:t>
            </a:r>
            <a:r>
              <a:rPr lang="en-US" sz="2000" b="1" dirty="0" smtClean="0">
                <a:solidFill>
                  <a:schemeClr val="bg1"/>
                </a:solidFill>
              </a:rPr>
              <a:t> ontology patterns:  </a:t>
            </a:r>
            <a:r>
              <a:rPr lang="en-US" sz="2000" b="1" dirty="0" smtClean="0">
                <a:solidFill>
                  <a:schemeClr val="bg1"/>
                </a:solidFill>
                <a:hlinkClick r:id="rId3"/>
              </a:rPr>
              <a:t>http</a:t>
            </a:r>
            <a:r>
              <a:rPr lang="en-US" sz="2000" b="1" dirty="0">
                <a:solidFill>
                  <a:schemeClr val="bg1"/>
                </a:solidFill>
                <a:hlinkClick r:id="rId3"/>
              </a:rPr>
              <a:t>://</a:t>
            </a:r>
            <a:r>
              <a:rPr lang="en-US" sz="2000" b="1" dirty="0" smtClean="0">
                <a:solidFill>
                  <a:schemeClr val="bg1"/>
                </a:solidFill>
                <a:hlinkClick r:id="rId3"/>
              </a:rPr>
              <a:t>schema.geolink.org/</a:t>
            </a:r>
            <a:r>
              <a:rPr lang="en-US" sz="2000" b="1" dirty="0" smtClean="0">
                <a:solidFill>
                  <a:schemeClr val="bg1"/>
                </a:solidFill>
              </a:rPr>
              <a:t>  </a:t>
            </a:r>
          </a:p>
        </p:txBody>
      </p:sp>
    </p:spTree>
    <p:extLst>
      <p:ext uri="{BB962C8B-B14F-4D97-AF65-F5344CB8AC3E}">
        <p14:creationId xmlns:p14="http://schemas.microsoft.com/office/powerpoint/2010/main" val="1678201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677"/>
            <a:ext cx="8534400" cy="1143000"/>
          </a:xfrm>
        </p:spPr>
        <p:txBody>
          <a:bodyPr/>
          <a:lstStyle/>
          <a:p>
            <a:r>
              <a:rPr lang="en-US" dirty="0" smtClean="0"/>
              <a:t>Linked data + ISO </a:t>
            </a:r>
            <a:r>
              <a:rPr lang="en-US" sz="3400" dirty="0" smtClean="0">
                <a:latin typeface="Arial" panose="020B0604020202020204" pitchFamily="34" charset="0"/>
                <a:cs typeface="Arial" panose="020B0604020202020204" pitchFamily="34" charset="0"/>
              </a:rPr>
              <a:t>19115</a:t>
            </a:r>
            <a:endParaRPr lang="en-US" sz="3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600200"/>
            <a:ext cx="8229600" cy="4724400"/>
          </a:xfrm>
        </p:spPr>
        <p:txBody>
          <a:bodyPr>
            <a:normAutofit fontScale="85000" lnSpcReduction="10000"/>
          </a:bodyPr>
          <a:lstStyle/>
          <a:p>
            <a:r>
              <a:rPr lang="en-US" dirty="0" smtClean="0"/>
              <a:t>BCO-DMO p</a:t>
            </a:r>
            <a:r>
              <a:rPr lang="en-US" dirty="0" smtClean="0"/>
              <a:t>ublishes metadata out as Linked Data.</a:t>
            </a:r>
          </a:p>
          <a:p>
            <a:pPr marL="457200" indent="-457200">
              <a:buFont typeface="Arial" panose="020B0604020202020204" pitchFamily="34" charset="0"/>
              <a:buChar char="•"/>
            </a:pPr>
            <a:r>
              <a:rPr lang="en-US" dirty="0" smtClean="0"/>
              <a:t>RDF with persistent identifiers (e.g. ORCID for person, and DOI for cruise)</a:t>
            </a:r>
          </a:p>
          <a:p>
            <a:pPr marL="457200" indent="-457200">
              <a:buFont typeface="Arial" panose="020B0604020202020204" pitchFamily="34" charset="0"/>
              <a:buChar char="•"/>
            </a:pPr>
            <a:r>
              <a:rPr lang="en-US" dirty="0" smtClean="0"/>
              <a:t>Link to the full ISO 19115 record</a:t>
            </a:r>
          </a:p>
          <a:p>
            <a:r>
              <a:rPr lang="en-US" sz="2800" dirty="0" smtClean="0"/>
              <a:t/>
            </a:r>
            <a:br>
              <a:rPr lang="en-US" sz="2800" dirty="0" smtClean="0"/>
            </a:br>
            <a:r>
              <a:rPr lang="en-US" sz="2800" dirty="0" smtClean="0"/>
              <a:t>http</a:t>
            </a:r>
            <a:r>
              <a:rPr lang="en-US" sz="2800" dirty="0"/>
              <a:t>://</a:t>
            </a:r>
            <a:r>
              <a:rPr lang="en-US" sz="2800" dirty="0" smtClean="0"/>
              <a:t>lod.bco-dmo.org/id/dataset/3045.rdf</a:t>
            </a:r>
          </a:p>
          <a:p>
            <a:r>
              <a:rPr lang="en-US" sz="2800" dirty="0" smtClean="0"/>
              <a:t>   &lt;</a:t>
            </a:r>
            <a:r>
              <a:rPr lang="en-US" sz="2800" dirty="0" err="1"/>
              <a:t>rdf:Description</a:t>
            </a:r>
            <a:r>
              <a:rPr lang="en-US" sz="2800" dirty="0"/>
              <a:t> </a:t>
            </a:r>
            <a:r>
              <a:rPr lang="en-US" sz="2800" dirty="0" err="1"/>
              <a:t>rdf:about</a:t>
            </a:r>
            <a:r>
              <a:rPr lang="en-US" sz="2800" dirty="0" smtClean="0"/>
              <a:t>=</a:t>
            </a:r>
            <a:br>
              <a:rPr lang="en-US" sz="2800" dirty="0" smtClean="0"/>
            </a:br>
            <a:r>
              <a:rPr lang="en-US" sz="2800" dirty="0" smtClean="0"/>
              <a:t>     "</a:t>
            </a:r>
            <a:r>
              <a:rPr lang="en-US" sz="2800" dirty="0"/>
              <a:t>http://lod.bco-dmo.org/id/dataset/3045#iso</a:t>
            </a:r>
            <a:r>
              <a:rPr lang="en-US" sz="2800" dirty="0" smtClean="0"/>
              <a:t>"&gt;</a:t>
            </a:r>
          </a:p>
          <a:p>
            <a:r>
              <a:rPr lang="en-US" sz="2800" dirty="0" smtClean="0"/>
              <a:t>   &lt;</a:t>
            </a:r>
            <a:r>
              <a:rPr lang="en-US" sz="2800" dirty="0" err="1"/>
              <a:t>rdfs:seeAlso</a:t>
            </a:r>
            <a:r>
              <a:rPr lang="en-US" sz="2800" dirty="0"/>
              <a:t> </a:t>
            </a:r>
            <a:r>
              <a:rPr lang="en-US" sz="2800" dirty="0" err="1"/>
              <a:t>rdf:datatype</a:t>
            </a:r>
            <a:r>
              <a:rPr lang="en-US" sz="2800" dirty="0" smtClean="0"/>
              <a:t>=</a:t>
            </a:r>
            <a:br>
              <a:rPr lang="en-US" sz="2800" dirty="0" smtClean="0"/>
            </a:br>
            <a:r>
              <a:rPr lang="en-US" sz="2800" dirty="0" smtClean="0"/>
              <a:t>     "</a:t>
            </a:r>
            <a:r>
              <a:rPr lang="en-US" sz="2800" dirty="0"/>
              <a:t>http://www.w3.org/2001/XMLSchema#anyURI</a:t>
            </a:r>
            <a:r>
              <a:rPr lang="en-US" sz="2800" dirty="0" smtClean="0"/>
              <a:t>"&gt;</a:t>
            </a:r>
            <a:br>
              <a:rPr lang="en-US" sz="2800" dirty="0" smtClean="0"/>
            </a:br>
            <a:r>
              <a:rPr lang="en-US" sz="2800" dirty="0" smtClean="0"/>
              <a:t>      http</a:t>
            </a:r>
            <a:r>
              <a:rPr lang="en-US" sz="2800" dirty="0"/>
              <a:t>://</a:t>
            </a:r>
            <a:r>
              <a:rPr lang="en-US" sz="2800" dirty="0" smtClean="0"/>
              <a:t>www.bco-dmo.org/dataset/3045/iso</a:t>
            </a:r>
            <a:br>
              <a:rPr lang="en-US" sz="2800" dirty="0" smtClean="0"/>
            </a:br>
            <a:r>
              <a:rPr lang="en-US" sz="2800" dirty="0" smtClean="0"/>
              <a:t>   &lt;/</a:t>
            </a:r>
            <a:r>
              <a:rPr lang="en-US" sz="2800" dirty="0"/>
              <a:t>rdfs:seeAlso&gt;</a:t>
            </a:r>
            <a:endParaRPr lang="en-US" sz="2800" dirty="0"/>
          </a:p>
        </p:txBody>
      </p:sp>
    </p:spTree>
    <p:extLst>
      <p:ext uri="{BB962C8B-B14F-4D97-AF65-F5344CB8AC3E}">
        <p14:creationId xmlns:p14="http://schemas.microsoft.com/office/powerpoint/2010/main" val="1415618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Footer Placeholder 3"/>
          <p:cNvSpPr>
            <a:spLocks noGrp="1"/>
          </p:cNvSpPr>
          <p:nvPr>
            <p:ph type="ftr" sz="quarter" idx="10"/>
          </p:nvPr>
        </p:nvSpPr>
        <p:spPr/>
        <p:txBody>
          <a:bodyPr/>
          <a:lstStyle/>
          <a:p>
            <a:pPr algn="l"/>
            <a:r>
              <a:rPr lang="en-US" dirty="0"/>
              <a:t>bco-dmo.org     @BCODMO</a:t>
            </a:r>
          </a:p>
          <a:p>
            <a:pPr algn="l"/>
            <a:endParaRPr lang="en-US" dirty="0">
              <a:solidFill>
                <a:srgbClr val="24213E">
                  <a:lumMod val="75000"/>
                  <a:lumOff val="25000"/>
                </a:srgbClr>
              </a:solidFill>
            </a:endParaRPr>
          </a:p>
        </p:txBody>
      </p:sp>
      <p:sp>
        <p:nvSpPr>
          <p:cNvPr id="6" name="TextBox 5"/>
          <p:cNvSpPr txBox="1"/>
          <p:nvPr/>
        </p:nvSpPr>
        <p:spPr>
          <a:xfrm>
            <a:off x="4492218" y="4806295"/>
            <a:ext cx="3551981" cy="1200329"/>
          </a:xfrm>
          <a:prstGeom prst="rect">
            <a:avLst/>
          </a:prstGeom>
          <a:noFill/>
        </p:spPr>
        <p:txBody>
          <a:bodyPr wrap="square" rtlCol="0">
            <a:spAutoFit/>
          </a:bodyPr>
          <a:lstStyle/>
          <a:p>
            <a:r>
              <a:rPr lang="en-US" b="1" dirty="0">
                <a:solidFill>
                  <a:srgbClr val="1F497D">
                    <a:lumMod val="75000"/>
                  </a:srgbClr>
                </a:solidFill>
              </a:rPr>
              <a:t>Wright State University</a:t>
            </a:r>
          </a:p>
          <a:p>
            <a:pPr>
              <a:buFont typeface="Arial"/>
              <a:buChar char="•"/>
            </a:pPr>
            <a:r>
              <a:rPr lang="en-US" b="1" dirty="0" smtClean="0">
                <a:solidFill>
                  <a:prstClr val="black"/>
                </a:solidFill>
              </a:rPr>
              <a:t> </a:t>
            </a:r>
            <a:r>
              <a:rPr lang="en-US" b="1" dirty="0" smtClean="0">
                <a:solidFill>
                  <a:schemeClr val="bg1"/>
                </a:solidFill>
              </a:rPr>
              <a:t>Pascal </a:t>
            </a:r>
            <a:r>
              <a:rPr lang="en-US" b="1" dirty="0" err="1">
                <a:solidFill>
                  <a:schemeClr val="bg1"/>
                </a:solidFill>
              </a:rPr>
              <a:t>Hitzler</a:t>
            </a:r>
            <a:endParaRPr lang="en-US" b="1" dirty="0">
              <a:solidFill>
                <a:schemeClr val="bg1"/>
              </a:solidFill>
            </a:endParaRPr>
          </a:p>
          <a:p>
            <a:pPr>
              <a:buFont typeface="Arial"/>
              <a:buChar char="•"/>
            </a:pPr>
            <a:r>
              <a:rPr lang="en-US" b="1" dirty="0" smtClean="0">
                <a:solidFill>
                  <a:prstClr val="black"/>
                </a:solidFill>
              </a:rPr>
              <a:t> Michelle </a:t>
            </a:r>
            <a:r>
              <a:rPr lang="en-US" b="1" dirty="0">
                <a:solidFill>
                  <a:prstClr val="black"/>
                </a:solidFill>
              </a:rPr>
              <a:t>Cheatham</a:t>
            </a:r>
            <a:r>
              <a:rPr lang="en-US" b="1" dirty="0" smtClean="0">
                <a:solidFill>
                  <a:prstClr val="black"/>
                </a:solidFill>
              </a:rPr>
              <a:t> </a:t>
            </a:r>
          </a:p>
          <a:p>
            <a:pPr>
              <a:buFont typeface="Arial"/>
              <a:buChar char="•"/>
            </a:pPr>
            <a:r>
              <a:rPr lang="en-US" b="1" dirty="0" smtClean="0">
                <a:solidFill>
                  <a:prstClr val="black"/>
                </a:solidFill>
              </a:rPr>
              <a:t> </a:t>
            </a:r>
            <a:r>
              <a:rPr lang="en-US" b="1" dirty="0" err="1" smtClean="0">
                <a:solidFill>
                  <a:prstClr val="black"/>
                </a:solidFill>
              </a:rPr>
              <a:t>Adila</a:t>
            </a:r>
            <a:r>
              <a:rPr lang="en-US" b="1" dirty="0" smtClean="0">
                <a:solidFill>
                  <a:prstClr val="black"/>
                </a:solidFill>
              </a:rPr>
              <a:t> </a:t>
            </a:r>
            <a:r>
              <a:rPr lang="en-US" b="1" dirty="0" err="1">
                <a:solidFill>
                  <a:prstClr val="black"/>
                </a:solidFill>
              </a:rPr>
              <a:t>Krisnadhi</a:t>
            </a:r>
            <a:endParaRPr lang="en-US" b="1" dirty="0" smtClean="0">
              <a:solidFill>
                <a:prstClr val="black"/>
              </a:solidFill>
            </a:endParaRPr>
          </a:p>
        </p:txBody>
      </p:sp>
      <p:sp>
        <p:nvSpPr>
          <p:cNvPr id="7" name="TextBox 6"/>
          <p:cNvSpPr txBox="1"/>
          <p:nvPr/>
        </p:nvSpPr>
        <p:spPr>
          <a:xfrm>
            <a:off x="228600" y="2432663"/>
            <a:ext cx="4343400" cy="1477328"/>
          </a:xfrm>
          <a:prstGeom prst="rect">
            <a:avLst/>
          </a:prstGeom>
          <a:noFill/>
        </p:spPr>
        <p:txBody>
          <a:bodyPr wrap="square" rtlCol="0">
            <a:spAutoFit/>
          </a:bodyPr>
          <a:lstStyle/>
          <a:p>
            <a:r>
              <a:rPr lang="en-US" b="1" dirty="0" smtClean="0">
                <a:solidFill>
                  <a:srgbClr val="1F497D">
                    <a:lumMod val="75000"/>
                  </a:srgbClr>
                </a:solidFill>
              </a:rPr>
              <a:t>Woods Hole Oceanographic Institution</a:t>
            </a:r>
          </a:p>
          <a:p>
            <a:pPr>
              <a:buFont typeface="Arial"/>
              <a:buChar char="•"/>
            </a:pPr>
            <a:r>
              <a:rPr lang="en-US" b="1" dirty="0" smtClean="0">
                <a:solidFill>
                  <a:prstClr val="black"/>
                </a:solidFill>
              </a:rPr>
              <a:t> Cynthia Chandler </a:t>
            </a:r>
          </a:p>
          <a:p>
            <a:pPr>
              <a:buFont typeface="Arial"/>
              <a:buChar char="•"/>
            </a:pPr>
            <a:r>
              <a:rPr lang="en-US" b="1" dirty="0" smtClean="0">
                <a:solidFill>
                  <a:prstClr val="black"/>
                </a:solidFill>
              </a:rPr>
              <a:t> Adam Shepherd</a:t>
            </a:r>
          </a:p>
          <a:p>
            <a:pPr>
              <a:buFont typeface="Arial"/>
              <a:buChar char="•"/>
            </a:pPr>
            <a:r>
              <a:rPr lang="en-US" b="1" dirty="0" smtClean="0">
                <a:solidFill>
                  <a:prstClr val="black"/>
                </a:solidFill>
              </a:rPr>
              <a:t> Peter </a:t>
            </a:r>
            <a:r>
              <a:rPr lang="en-US" b="1" dirty="0" err="1" smtClean="0">
                <a:solidFill>
                  <a:prstClr val="black"/>
                </a:solidFill>
              </a:rPr>
              <a:t>Wiebe</a:t>
            </a:r>
            <a:endParaRPr lang="en-US" b="1" dirty="0" smtClean="0">
              <a:solidFill>
                <a:prstClr val="black"/>
              </a:solidFill>
            </a:endParaRPr>
          </a:p>
          <a:p>
            <a:pPr>
              <a:buFont typeface="Arial"/>
              <a:buChar char="•"/>
            </a:pPr>
            <a:r>
              <a:rPr lang="en-US" b="1" dirty="0" smtClean="0">
                <a:solidFill>
                  <a:prstClr val="black"/>
                </a:solidFill>
              </a:rPr>
              <a:t> BCO-DMO  staff members</a:t>
            </a:r>
          </a:p>
        </p:txBody>
      </p:sp>
      <p:sp>
        <p:nvSpPr>
          <p:cNvPr id="8" name="TextBox 7"/>
          <p:cNvSpPr txBox="1"/>
          <p:nvPr/>
        </p:nvSpPr>
        <p:spPr>
          <a:xfrm>
            <a:off x="4492220" y="2448926"/>
            <a:ext cx="3824930" cy="646331"/>
          </a:xfrm>
          <a:prstGeom prst="rect">
            <a:avLst/>
          </a:prstGeom>
          <a:noFill/>
        </p:spPr>
        <p:txBody>
          <a:bodyPr wrap="square" rtlCol="0">
            <a:spAutoFit/>
          </a:bodyPr>
          <a:lstStyle/>
          <a:p>
            <a:r>
              <a:rPr lang="en-US" b="1" dirty="0" smtClean="0">
                <a:solidFill>
                  <a:srgbClr val="1F497D">
                    <a:lumMod val="75000"/>
                  </a:srgbClr>
                </a:solidFill>
              </a:rPr>
              <a:t>Marymount University</a:t>
            </a:r>
            <a:endParaRPr lang="en-US" b="1" u="sng" dirty="0" smtClean="0">
              <a:solidFill>
                <a:prstClr val="black"/>
              </a:solidFill>
            </a:endParaRPr>
          </a:p>
          <a:p>
            <a:pPr>
              <a:buFont typeface="Arial"/>
              <a:buChar char="•"/>
            </a:pPr>
            <a:r>
              <a:rPr lang="en-US" b="1" dirty="0" smtClean="0">
                <a:solidFill>
                  <a:prstClr val="black"/>
                </a:solidFill>
              </a:rPr>
              <a:t> Tom </a:t>
            </a:r>
            <a:r>
              <a:rPr lang="en-US" b="1" dirty="0" err="1" smtClean="0">
                <a:solidFill>
                  <a:prstClr val="black"/>
                </a:solidFill>
              </a:rPr>
              <a:t>Narock</a:t>
            </a:r>
            <a:r>
              <a:rPr lang="en-US" b="1" dirty="0" smtClean="0">
                <a:solidFill>
                  <a:prstClr val="black"/>
                </a:solidFill>
              </a:rPr>
              <a:t> </a:t>
            </a:r>
          </a:p>
        </p:txBody>
      </p:sp>
      <p:sp>
        <p:nvSpPr>
          <p:cNvPr id="9" name="TextBox 8"/>
          <p:cNvSpPr txBox="1"/>
          <p:nvPr/>
        </p:nvSpPr>
        <p:spPr>
          <a:xfrm>
            <a:off x="228600" y="4902998"/>
            <a:ext cx="4168302" cy="646331"/>
          </a:xfrm>
          <a:prstGeom prst="rect">
            <a:avLst/>
          </a:prstGeom>
          <a:noFill/>
        </p:spPr>
        <p:txBody>
          <a:bodyPr wrap="square" rtlCol="0">
            <a:spAutoFit/>
          </a:bodyPr>
          <a:lstStyle/>
          <a:p>
            <a:r>
              <a:rPr lang="en-US" b="1" dirty="0" smtClean="0">
                <a:solidFill>
                  <a:srgbClr val="1F497D">
                    <a:lumMod val="75000"/>
                  </a:srgbClr>
                </a:solidFill>
              </a:rPr>
              <a:t>MBLWHOI Library</a:t>
            </a:r>
            <a:endParaRPr lang="en-US" b="1" dirty="0">
              <a:solidFill>
                <a:srgbClr val="1F497D">
                  <a:lumMod val="75000"/>
                </a:srgbClr>
              </a:solidFill>
            </a:endParaRPr>
          </a:p>
          <a:p>
            <a:pPr>
              <a:buFont typeface="Arial"/>
              <a:buChar char="•"/>
            </a:pPr>
            <a:r>
              <a:rPr lang="en-US" b="1" dirty="0" smtClean="0">
                <a:solidFill>
                  <a:prstClr val="black"/>
                </a:solidFill>
              </a:rPr>
              <a:t> </a:t>
            </a:r>
            <a:r>
              <a:rPr lang="en-US" b="1" dirty="0">
                <a:solidFill>
                  <a:prstClr val="black"/>
                </a:solidFill>
              </a:rPr>
              <a:t>Lisa </a:t>
            </a:r>
            <a:r>
              <a:rPr lang="en-US" b="1" dirty="0" smtClean="0">
                <a:solidFill>
                  <a:prstClr val="black"/>
                </a:solidFill>
              </a:rPr>
              <a:t>Raymond, Audrey Mickle</a:t>
            </a:r>
          </a:p>
        </p:txBody>
      </p:sp>
      <p:pic>
        <p:nvPicPr>
          <p:cNvPr id="11" name="Picture 11" descr="nsf1.tif"/>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137682" y="76136"/>
            <a:ext cx="943075"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492220" y="3187095"/>
            <a:ext cx="4117000" cy="1477328"/>
          </a:xfrm>
          <a:prstGeom prst="rect">
            <a:avLst/>
          </a:prstGeom>
          <a:noFill/>
        </p:spPr>
        <p:txBody>
          <a:bodyPr wrap="square" rtlCol="0">
            <a:spAutoFit/>
          </a:bodyPr>
          <a:lstStyle/>
          <a:p>
            <a:r>
              <a:rPr lang="en-US" b="1" dirty="0">
                <a:solidFill>
                  <a:srgbClr val="1F497D">
                    <a:lumMod val="75000"/>
                  </a:srgbClr>
                </a:solidFill>
              </a:rPr>
              <a:t>University of </a:t>
            </a:r>
            <a:r>
              <a:rPr lang="en-US" b="1" dirty="0" smtClean="0">
                <a:solidFill>
                  <a:srgbClr val="1F497D">
                    <a:lumMod val="75000"/>
                  </a:srgbClr>
                </a:solidFill>
              </a:rPr>
              <a:t>CA, Santa Barbara</a:t>
            </a:r>
            <a:endParaRPr lang="en-US" b="1" dirty="0">
              <a:solidFill>
                <a:srgbClr val="1F497D">
                  <a:lumMod val="75000"/>
                </a:srgbClr>
              </a:solidFill>
            </a:endParaRPr>
          </a:p>
          <a:p>
            <a:pPr>
              <a:buFont typeface="Arial"/>
              <a:buChar char="•"/>
            </a:pPr>
            <a:r>
              <a:rPr lang="en-US" b="1" dirty="0" smtClean="0">
                <a:solidFill>
                  <a:prstClr val="black"/>
                </a:solidFill>
              </a:rPr>
              <a:t> Matt Jones (NCEAS, </a:t>
            </a:r>
            <a:r>
              <a:rPr lang="en-US" b="1" dirty="0" err="1" smtClean="0">
                <a:solidFill>
                  <a:prstClr val="black"/>
                </a:solidFill>
              </a:rPr>
              <a:t>DataONE</a:t>
            </a:r>
            <a:r>
              <a:rPr lang="en-US" b="1" dirty="0" smtClean="0">
                <a:solidFill>
                  <a:prstClr val="black"/>
                </a:solidFill>
              </a:rPr>
              <a:t>)</a:t>
            </a:r>
          </a:p>
          <a:p>
            <a:pPr>
              <a:buFont typeface="Arial"/>
              <a:buChar char="•"/>
            </a:pPr>
            <a:r>
              <a:rPr lang="en-US" b="1" dirty="0" smtClean="0">
                <a:solidFill>
                  <a:prstClr val="black"/>
                </a:solidFill>
              </a:rPr>
              <a:t> </a:t>
            </a:r>
            <a:r>
              <a:rPr lang="en-US" b="1" dirty="0" err="1" smtClean="0">
                <a:solidFill>
                  <a:prstClr val="black"/>
                </a:solidFill>
              </a:rPr>
              <a:t>Yingji</a:t>
            </a:r>
            <a:r>
              <a:rPr lang="en-US" b="1" dirty="0" smtClean="0">
                <a:solidFill>
                  <a:prstClr val="black"/>
                </a:solidFill>
              </a:rPr>
              <a:t> </a:t>
            </a:r>
            <a:r>
              <a:rPr lang="en-US" b="1" dirty="0">
                <a:solidFill>
                  <a:prstClr val="black"/>
                </a:solidFill>
              </a:rPr>
              <a:t>Hu, Bryce </a:t>
            </a:r>
            <a:r>
              <a:rPr lang="en-US" b="1" dirty="0" smtClean="0">
                <a:solidFill>
                  <a:prstClr val="black"/>
                </a:solidFill>
              </a:rPr>
              <a:t>Mecum</a:t>
            </a:r>
          </a:p>
          <a:p>
            <a:pPr>
              <a:buFont typeface="Arial"/>
              <a:buChar char="•"/>
            </a:pPr>
            <a:r>
              <a:rPr lang="en-US" b="1" dirty="0" smtClean="0">
                <a:solidFill>
                  <a:prstClr val="black"/>
                </a:solidFill>
              </a:rPr>
              <a:t> </a:t>
            </a:r>
            <a:r>
              <a:rPr lang="en-US" b="1" dirty="0">
                <a:solidFill>
                  <a:prstClr val="black"/>
                </a:solidFill>
              </a:rPr>
              <a:t>Krzysztof Janowicz</a:t>
            </a:r>
          </a:p>
          <a:p>
            <a:pPr>
              <a:buFont typeface="Arial"/>
              <a:buChar char="•"/>
            </a:pPr>
            <a:r>
              <a:rPr lang="en-US" b="1" dirty="0" smtClean="0">
                <a:solidFill>
                  <a:prstClr val="black"/>
                </a:solidFill>
              </a:rPr>
              <a:t> Mark </a:t>
            </a:r>
            <a:r>
              <a:rPr lang="en-US" b="1" dirty="0" err="1" smtClean="0">
                <a:solidFill>
                  <a:prstClr val="black"/>
                </a:solidFill>
              </a:rPr>
              <a:t>Schildhauer</a:t>
            </a:r>
            <a:endParaRPr lang="en-US" b="1" dirty="0" smtClean="0">
              <a:solidFill>
                <a:prstClr val="black"/>
              </a:solidFill>
            </a:endParaRPr>
          </a:p>
        </p:txBody>
      </p:sp>
      <p:sp>
        <p:nvSpPr>
          <p:cNvPr id="13" name="TextBox 12"/>
          <p:cNvSpPr txBox="1"/>
          <p:nvPr/>
        </p:nvSpPr>
        <p:spPr>
          <a:xfrm>
            <a:off x="226457" y="1905000"/>
            <a:ext cx="8715411" cy="418576"/>
          </a:xfrm>
          <a:prstGeom prst="rect">
            <a:avLst/>
          </a:prstGeom>
          <a:solidFill>
            <a:srgbClr val="E4E4E4"/>
          </a:solidFill>
        </p:spPr>
        <p:txBody>
          <a:bodyPr wrap="square" lIns="0" tIns="73152" rIns="0" bIns="36576" rtlCol="0">
            <a:spAutoFit/>
          </a:bodyPr>
          <a:lstStyle/>
          <a:p>
            <a:r>
              <a:rPr lang="en-US" sz="2000" b="1" dirty="0" smtClean="0">
                <a:solidFill>
                  <a:srgbClr val="24213E">
                    <a:lumMod val="75000"/>
                    <a:lumOff val="25000"/>
                  </a:srgbClr>
                </a:solidFill>
              </a:rPr>
              <a:t>  Representing:  Marine Sciences, Library Sciences, and Computer Sciences</a:t>
            </a:r>
          </a:p>
        </p:txBody>
      </p:sp>
      <p:pic>
        <p:nvPicPr>
          <p:cNvPr id="14"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09039" y="405320"/>
            <a:ext cx="2935161" cy="621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25352" y="3917222"/>
            <a:ext cx="4266866" cy="923330"/>
          </a:xfrm>
          <a:prstGeom prst="rect">
            <a:avLst/>
          </a:prstGeom>
          <a:noFill/>
        </p:spPr>
        <p:txBody>
          <a:bodyPr wrap="square" rtlCol="0">
            <a:spAutoFit/>
          </a:bodyPr>
          <a:lstStyle/>
          <a:p>
            <a:r>
              <a:rPr lang="en-US" b="1" dirty="0">
                <a:solidFill>
                  <a:srgbClr val="1F497D">
                    <a:lumMod val="75000"/>
                  </a:srgbClr>
                </a:solidFill>
              </a:rPr>
              <a:t>Lamont-Doherty Earth Observatory</a:t>
            </a:r>
          </a:p>
          <a:p>
            <a:pPr>
              <a:buFont typeface="Arial"/>
              <a:buChar char="•"/>
            </a:pPr>
            <a:r>
              <a:rPr lang="en-US" b="1" dirty="0" smtClean="0">
                <a:solidFill>
                  <a:prstClr val="black"/>
                </a:solidFill>
              </a:rPr>
              <a:t> Robert </a:t>
            </a:r>
            <a:r>
              <a:rPr lang="en-US" b="1" dirty="0" err="1" smtClean="0">
                <a:solidFill>
                  <a:prstClr val="black"/>
                </a:solidFill>
              </a:rPr>
              <a:t>Arko</a:t>
            </a:r>
            <a:r>
              <a:rPr lang="en-US" b="1" dirty="0" smtClean="0">
                <a:solidFill>
                  <a:prstClr val="black"/>
                </a:solidFill>
              </a:rPr>
              <a:t>, Peng Ji</a:t>
            </a:r>
          </a:p>
          <a:p>
            <a:pPr>
              <a:buFont typeface="Arial"/>
              <a:buChar char="•"/>
            </a:pPr>
            <a:r>
              <a:rPr lang="en-US" b="1" dirty="0" smtClean="0">
                <a:solidFill>
                  <a:prstClr val="black"/>
                </a:solidFill>
              </a:rPr>
              <a:t> Suzanne </a:t>
            </a:r>
            <a:r>
              <a:rPr lang="en-US" b="1" dirty="0" err="1" smtClean="0">
                <a:solidFill>
                  <a:prstClr val="black"/>
                </a:solidFill>
              </a:rPr>
              <a:t>Carbotte</a:t>
            </a:r>
            <a:r>
              <a:rPr lang="en-US" b="1" dirty="0">
                <a:solidFill>
                  <a:prstClr val="black"/>
                </a:solidFill>
              </a:rPr>
              <a:t>, Kerstin </a:t>
            </a:r>
            <a:r>
              <a:rPr lang="en-US" b="1" dirty="0" err="1">
                <a:solidFill>
                  <a:prstClr val="black"/>
                </a:solidFill>
              </a:rPr>
              <a:t>Lehnert</a:t>
            </a:r>
            <a:endParaRPr lang="en-US" b="1" dirty="0" smtClean="0">
              <a:solidFill>
                <a:prstClr val="black"/>
              </a:solidFill>
            </a:endParaRPr>
          </a:p>
        </p:txBody>
      </p:sp>
      <p:sp>
        <p:nvSpPr>
          <p:cNvPr id="16" name="TextBox 15"/>
          <p:cNvSpPr txBox="1"/>
          <p:nvPr/>
        </p:nvSpPr>
        <p:spPr>
          <a:xfrm>
            <a:off x="231832" y="5626102"/>
            <a:ext cx="4165070" cy="369332"/>
          </a:xfrm>
          <a:prstGeom prst="rect">
            <a:avLst/>
          </a:prstGeom>
          <a:noFill/>
        </p:spPr>
        <p:txBody>
          <a:bodyPr wrap="square" rtlCol="0">
            <a:spAutoFit/>
          </a:bodyPr>
          <a:lstStyle/>
          <a:p>
            <a:r>
              <a:rPr lang="en-US" b="1" dirty="0" smtClean="0">
                <a:solidFill>
                  <a:srgbClr val="1F497D">
                    <a:lumMod val="75000"/>
                  </a:srgbClr>
                </a:solidFill>
              </a:rPr>
              <a:t>Ocean Leadership</a:t>
            </a:r>
            <a:r>
              <a:rPr lang="en-US" b="1" dirty="0" smtClean="0">
                <a:solidFill>
                  <a:prstClr val="black"/>
                </a:solidFill>
              </a:rPr>
              <a:t>:  Doug </a:t>
            </a:r>
            <a:r>
              <a:rPr lang="en-US" b="1" dirty="0" err="1" smtClean="0">
                <a:solidFill>
                  <a:prstClr val="black"/>
                </a:solidFill>
              </a:rPr>
              <a:t>Fils</a:t>
            </a:r>
            <a:endParaRPr lang="en-US" b="1" dirty="0">
              <a:solidFill>
                <a:srgbClr val="1F497D">
                  <a:lumMod val="75000"/>
                </a:srgbClr>
              </a:solidFill>
            </a:endParaRPr>
          </a:p>
        </p:txBody>
      </p:sp>
      <p:sp>
        <p:nvSpPr>
          <p:cNvPr id="17" name="TextBox 16"/>
          <p:cNvSpPr txBox="1"/>
          <p:nvPr/>
        </p:nvSpPr>
        <p:spPr>
          <a:xfrm>
            <a:off x="214294" y="1371600"/>
            <a:ext cx="8715411" cy="418576"/>
          </a:xfrm>
          <a:prstGeom prst="rect">
            <a:avLst/>
          </a:prstGeom>
          <a:solidFill>
            <a:srgbClr val="E4E4E4"/>
          </a:solidFill>
        </p:spPr>
        <p:txBody>
          <a:bodyPr wrap="square" lIns="0" tIns="73152" rIns="0" bIns="36576" rtlCol="0">
            <a:spAutoFit/>
          </a:bodyPr>
          <a:lstStyle/>
          <a:p>
            <a:r>
              <a:rPr lang="en-US" sz="2000" b="1" dirty="0" smtClean="0">
                <a:solidFill>
                  <a:srgbClr val="24213E">
                    <a:lumMod val="75000"/>
                    <a:lumOff val="25000"/>
                  </a:srgbClr>
                </a:solidFill>
              </a:rPr>
              <a:t>  </a:t>
            </a:r>
            <a:r>
              <a:rPr lang="en-US" sz="2000" b="1" dirty="0" err="1" smtClean="0">
                <a:solidFill>
                  <a:srgbClr val="24213E">
                    <a:lumMod val="75000"/>
                    <a:lumOff val="25000"/>
                  </a:srgbClr>
                </a:solidFill>
              </a:rPr>
              <a:t>GeoLink</a:t>
            </a:r>
            <a:r>
              <a:rPr lang="en-US" sz="2000" b="1" dirty="0" smtClean="0">
                <a:solidFill>
                  <a:srgbClr val="24213E">
                    <a:lumMod val="75000"/>
                    <a:lumOff val="25000"/>
                  </a:srgbClr>
                </a:solidFill>
              </a:rPr>
              <a:t> Partners: </a:t>
            </a:r>
          </a:p>
        </p:txBody>
      </p:sp>
    </p:spTree>
    <p:extLst>
      <p:ext uri="{BB962C8B-B14F-4D97-AF65-F5344CB8AC3E}">
        <p14:creationId xmlns:p14="http://schemas.microsoft.com/office/powerpoint/2010/main" val="2371878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Audience  participation</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44" y="1270476"/>
            <a:ext cx="8250226"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2541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a:bodyPr>
          <a:lstStyle/>
          <a:p>
            <a:r>
              <a:rPr lang="en-US" dirty="0" smtClean="0"/>
              <a:t>What other ways are people using semantics to meet information management challenges?</a:t>
            </a:r>
          </a:p>
          <a:p>
            <a:r>
              <a:rPr lang="en-US" dirty="0" smtClean="0"/>
              <a:t>Provenance?</a:t>
            </a:r>
            <a:endParaRPr lang="en-US" dirty="0"/>
          </a:p>
          <a:p>
            <a:endParaRPr lang="en-US" dirty="0"/>
          </a:p>
          <a:p>
            <a:endParaRPr lang="en-US" dirty="0"/>
          </a:p>
        </p:txBody>
      </p:sp>
      <p:sp>
        <p:nvSpPr>
          <p:cNvPr id="4" name="TextBox 3"/>
          <p:cNvSpPr txBox="1"/>
          <p:nvPr/>
        </p:nvSpPr>
        <p:spPr>
          <a:xfrm>
            <a:off x="152400" y="6324600"/>
            <a:ext cx="7620000" cy="387798"/>
          </a:xfrm>
          <a:prstGeom prst="rect">
            <a:avLst/>
          </a:prstGeom>
          <a:solidFill>
            <a:srgbClr val="E4E4E4"/>
          </a:solidFill>
        </p:spPr>
        <p:txBody>
          <a:bodyPr wrap="square" lIns="0" tIns="73152" rIns="0" bIns="36576" rtlCol="0">
            <a:spAutoFit/>
          </a:bodyPr>
          <a:lstStyle/>
          <a:p>
            <a:r>
              <a:rPr lang="en-US" sz="1600" b="1" dirty="0" smtClean="0">
                <a:solidFill>
                  <a:schemeClr val="bg2">
                    <a:lumMod val="75000"/>
                    <a:lumOff val="25000"/>
                  </a:schemeClr>
                </a:solidFill>
              </a:rPr>
              <a:t>  </a:t>
            </a:r>
            <a:r>
              <a:rPr lang="en-US" b="1" dirty="0" smtClean="0">
                <a:solidFill>
                  <a:schemeClr val="bg2">
                    <a:lumMod val="75000"/>
                    <a:lumOff val="25000"/>
                  </a:schemeClr>
                </a:solidFill>
                <a:latin typeface="Arial" panose="020B0604020202020204" pitchFamily="34" charset="0"/>
                <a:cs typeface="Arial" panose="020B0604020202020204" pitchFamily="34" charset="0"/>
              </a:rPr>
              <a:t>Shared </a:t>
            </a:r>
            <a:r>
              <a:rPr lang="en-US" b="1" dirty="0">
                <a:solidFill>
                  <a:schemeClr val="bg2">
                    <a:lumMod val="75000"/>
                    <a:lumOff val="25000"/>
                  </a:schemeClr>
                </a:solidFill>
                <a:latin typeface="Arial" panose="020B0604020202020204" pitchFamily="34" charset="0"/>
                <a:cs typeface="Arial" panose="020B0604020202020204" pitchFamily="34" charset="0"/>
              </a:rPr>
              <a:t>notes: http</a:t>
            </a:r>
            <a:r>
              <a:rPr lang="en-US" b="1" dirty="0" smtClean="0">
                <a:solidFill>
                  <a:schemeClr val="bg2">
                    <a:lumMod val="75000"/>
                    <a:lumOff val="25000"/>
                  </a:schemeClr>
                </a:solidFill>
                <a:latin typeface="Arial" panose="020B0604020202020204" pitchFamily="34" charset="0"/>
                <a:cs typeface="Arial" panose="020B0604020202020204" pitchFamily="34" charset="0"/>
              </a:rPr>
              <a:t>://bit.ly/S4S2017</a:t>
            </a:r>
            <a:endParaRPr lang="en-US" b="1" dirty="0">
              <a:solidFill>
                <a:schemeClr val="bg2">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6636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a:t>
            </a:r>
            <a:endParaRPr lang="en-US" dirty="0"/>
          </a:p>
        </p:txBody>
      </p:sp>
      <p:sp>
        <p:nvSpPr>
          <p:cNvPr id="3" name="Content Placeholder 2"/>
          <p:cNvSpPr>
            <a:spLocks noGrp="1"/>
          </p:cNvSpPr>
          <p:nvPr>
            <p:ph idx="1"/>
          </p:nvPr>
        </p:nvSpPr>
        <p:spPr>
          <a:xfrm>
            <a:off x="457200" y="1600200"/>
            <a:ext cx="7162800" cy="4525963"/>
          </a:xfrm>
        </p:spPr>
        <p:txBody>
          <a:bodyPr/>
          <a:lstStyle/>
          <a:p>
            <a:r>
              <a:rPr lang="en-US" dirty="0" smtClean="0"/>
              <a:t>Should </a:t>
            </a:r>
            <a:r>
              <a:rPr lang="en-US" dirty="0"/>
              <a:t>we publish PIDs for controlled vocabulary terms</a:t>
            </a:r>
            <a:r>
              <a:rPr lang="en-US" dirty="0" smtClean="0"/>
              <a:t>?</a:t>
            </a:r>
            <a:endParaRPr lang="en-US" sz="1000" dirty="0" smtClean="0"/>
          </a:p>
          <a:p>
            <a:endParaRPr lang="en-US" sz="1000" dirty="0"/>
          </a:p>
          <a:p>
            <a:r>
              <a:rPr lang="en-US" dirty="0" smtClean="0"/>
              <a:t>e.g. classes of instruments </a:t>
            </a:r>
            <a:endParaRPr lang="en-US" dirty="0"/>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702" y="3657600"/>
            <a:ext cx="2621698" cy="2103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657600"/>
            <a:ext cx="2702504" cy="210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196118" y="3962400"/>
            <a:ext cx="2286000" cy="1034129"/>
          </a:xfrm>
          <a:prstGeom prst="rect">
            <a:avLst/>
          </a:prstGeom>
          <a:noFill/>
        </p:spPr>
        <p:txBody>
          <a:bodyPr wrap="square" lIns="0" tIns="73152" rIns="0" bIns="36576" rtlCol="0">
            <a:spAutoFit/>
          </a:bodyPr>
          <a:lstStyle/>
          <a:p>
            <a:pPr algn="ctr"/>
            <a:r>
              <a:rPr lang="en-US" sz="6000" b="1" dirty="0" smtClean="0">
                <a:solidFill>
                  <a:schemeClr val="bg2">
                    <a:lumMod val="75000"/>
                    <a:lumOff val="25000"/>
                  </a:schemeClr>
                </a:solidFill>
              </a:rPr>
              <a:t> </a:t>
            </a:r>
            <a:r>
              <a:rPr lang="en-US" sz="2800" b="1" dirty="0" err="1" smtClean="0">
                <a:solidFill>
                  <a:schemeClr val="bg2">
                    <a:lumMod val="75000"/>
                    <a:lumOff val="25000"/>
                  </a:schemeClr>
                </a:solidFill>
              </a:rPr>
              <a:t>sameAs</a:t>
            </a:r>
            <a:r>
              <a:rPr lang="en-US" sz="2800" b="1" dirty="0" smtClean="0">
                <a:solidFill>
                  <a:schemeClr val="bg2">
                    <a:lumMod val="75000"/>
                    <a:lumOff val="25000"/>
                  </a:schemeClr>
                </a:solidFill>
              </a:rPr>
              <a:t> </a:t>
            </a:r>
            <a:r>
              <a:rPr lang="en-US" sz="6000" b="1" dirty="0" smtClean="0">
                <a:solidFill>
                  <a:schemeClr val="bg2">
                    <a:lumMod val="75000"/>
                    <a:lumOff val="25000"/>
                  </a:schemeClr>
                </a:solidFill>
              </a:rPr>
              <a:t> </a:t>
            </a:r>
          </a:p>
        </p:txBody>
      </p:sp>
      <p:sp>
        <p:nvSpPr>
          <p:cNvPr id="8" name="TextBox 7"/>
          <p:cNvSpPr txBox="1"/>
          <p:nvPr/>
        </p:nvSpPr>
        <p:spPr>
          <a:xfrm>
            <a:off x="152400" y="6324600"/>
            <a:ext cx="7620000" cy="387798"/>
          </a:xfrm>
          <a:prstGeom prst="rect">
            <a:avLst/>
          </a:prstGeom>
          <a:solidFill>
            <a:srgbClr val="E4E4E4"/>
          </a:solidFill>
        </p:spPr>
        <p:txBody>
          <a:bodyPr wrap="square" lIns="0" tIns="73152" rIns="0" bIns="36576" rtlCol="0">
            <a:spAutoFit/>
          </a:bodyPr>
          <a:lstStyle/>
          <a:p>
            <a:r>
              <a:rPr lang="en-US" sz="1600" b="1" dirty="0" smtClean="0">
                <a:solidFill>
                  <a:schemeClr val="bg2">
                    <a:lumMod val="75000"/>
                    <a:lumOff val="25000"/>
                  </a:schemeClr>
                </a:solidFill>
              </a:rPr>
              <a:t>  </a:t>
            </a:r>
            <a:r>
              <a:rPr lang="en-US" b="1" dirty="0" smtClean="0">
                <a:solidFill>
                  <a:schemeClr val="bg2">
                    <a:lumMod val="75000"/>
                    <a:lumOff val="25000"/>
                  </a:schemeClr>
                </a:solidFill>
                <a:latin typeface="Arial" panose="020B0604020202020204" pitchFamily="34" charset="0"/>
                <a:cs typeface="Arial" panose="020B0604020202020204" pitchFamily="34" charset="0"/>
              </a:rPr>
              <a:t>Shared </a:t>
            </a:r>
            <a:r>
              <a:rPr lang="en-US" b="1" dirty="0">
                <a:solidFill>
                  <a:schemeClr val="bg2">
                    <a:lumMod val="75000"/>
                    <a:lumOff val="25000"/>
                  </a:schemeClr>
                </a:solidFill>
                <a:latin typeface="Arial" panose="020B0604020202020204" pitchFamily="34" charset="0"/>
                <a:cs typeface="Arial" panose="020B0604020202020204" pitchFamily="34" charset="0"/>
              </a:rPr>
              <a:t>notes: http</a:t>
            </a:r>
            <a:r>
              <a:rPr lang="en-US" b="1" dirty="0" smtClean="0">
                <a:solidFill>
                  <a:schemeClr val="bg2">
                    <a:lumMod val="75000"/>
                    <a:lumOff val="25000"/>
                  </a:schemeClr>
                </a:solidFill>
                <a:latin typeface="Arial" panose="020B0604020202020204" pitchFamily="34" charset="0"/>
                <a:cs typeface="Arial" panose="020B0604020202020204" pitchFamily="34" charset="0"/>
              </a:rPr>
              <a:t>://bit.ly/S4S2017</a:t>
            </a:r>
            <a:endParaRPr lang="en-US" b="1" dirty="0">
              <a:solidFill>
                <a:schemeClr val="bg2">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0291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075895" y="6196344"/>
            <a:ext cx="1027522" cy="5279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179832" y="277677"/>
            <a:ext cx="8887968" cy="1143000"/>
          </a:xfrm>
        </p:spPr>
        <p:txBody>
          <a:bodyPr/>
          <a:lstStyle/>
          <a:p>
            <a:r>
              <a:rPr lang="en-US" dirty="0" smtClean="0"/>
              <a:t>Sea  </a:t>
            </a:r>
            <a:r>
              <a:rPr lang="en-US" dirty="0" err="1" smtClean="0"/>
              <a:t>storY</a:t>
            </a:r>
            <a:r>
              <a:rPr lang="en-US" dirty="0" smtClean="0"/>
              <a:t>: part </a:t>
            </a:r>
            <a:r>
              <a:rPr lang="en-US" sz="3200" dirty="0" smtClean="0">
                <a:latin typeface="Arial" panose="020B0604020202020204" pitchFamily="34" charset="0"/>
                <a:cs typeface="Arial" panose="020B0604020202020204" pitchFamily="34" charset="0"/>
              </a:rPr>
              <a:t>1</a:t>
            </a:r>
            <a:endParaRPr lang="en-US" sz="3200" dirty="0">
              <a:latin typeface="Arial" panose="020B0604020202020204" pitchFamily="34" charset="0"/>
              <a:cs typeface="Arial" panose="020B0604020202020204" pitchFamily="34" charset="0"/>
            </a:endParaRPr>
          </a:p>
        </p:txBody>
      </p:sp>
      <p:sp>
        <p:nvSpPr>
          <p:cNvPr id="3" name="TextBox 2"/>
          <p:cNvSpPr txBox="1"/>
          <p:nvPr/>
        </p:nvSpPr>
        <p:spPr>
          <a:xfrm>
            <a:off x="280416" y="3933253"/>
            <a:ext cx="762000" cy="357021"/>
          </a:xfrm>
          <a:prstGeom prst="rect">
            <a:avLst/>
          </a:prstGeom>
          <a:noFill/>
        </p:spPr>
        <p:txBody>
          <a:bodyPr wrap="square" lIns="0" tIns="73152" rIns="0" bIns="36576" rtlCol="0">
            <a:spAutoFit/>
          </a:bodyPr>
          <a:lstStyle/>
          <a:p>
            <a:pPr algn="ctr"/>
            <a:r>
              <a:rPr lang="en-US" sz="1600" b="1" dirty="0" smtClean="0">
                <a:latin typeface="Arial" panose="020B0604020202020204" pitchFamily="34" charset="0"/>
                <a:cs typeface="Arial" panose="020B0604020202020204" pitchFamily="34" charset="0"/>
              </a:rPr>
              <a:t>R2R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32" y="1341131"/>
            <a:ext cx="3651504" cy="5322030"/>
          </a:xfrm>
          <a:prstGeom prst="rect">
            <a:avLst/>
          </a:prstGeom>
        </p:spPr>
      </p:pic>
      <p:pic>
        <p:nvPicPr>
          <p:cNvPr id="6" name="Picture 2" descr="C:\Users\cchandler\Desktop\MEETINGS\2016-11_09-10_PID_Iceland\SESSION_CLC\IMAGES\sir-tim-berners-lee_CSIR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8976" y="1341131"/>
            <a:ext cx="4965570" cy="33070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5181600" y="4642448"/>
            <a:ext cx="2304288" cy="2094703"/>
            <a:chOff x="6534912" y="4688168"/>
            <a:chExt cx="2304288" cy="2094703"/>
          </a:xfrm>
        </p:grpSpPr>
        <p:pic>
          <p:nvPicPr>
            <p:cNvPr id="1027" name="Picture 3" descr="C:\Users\cchandler\Desktop\MEETINGS\2016-11_09-10_PID_Iceland\SESSION_CLC\IMAGES\NA_fishery_searchResul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1138" y="4688168"/>
              <a:ext cx="2278062" cy="20947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534912" y="4791456"/>
              <a:ext cx="2286000" cy="6226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5207826" y="6019086"/>
            <a:ext cx="2278062" cy="64115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8279" y="5396636"/>
            <a:ext cx="4615201" cy="1253386"/>
          </a:xfrm>
          <a:prstGeom prst="rect">
            <a:avLst/>
          </a:prstGeom>
          <a:noFill/>
          <a:ln w="1905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6297" y="4749324"/>
            <a:ext cx="3459163" cy="503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15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9"/>
                                        </p:tgtEl>
                                        <p:attrNameLst>
                                          <p:attrName>style.visibility</p:attrName>
                                        </p:attrNameLst>
                                      </p:cBhvr>
                                      <p:to>
                                        <p:strVal val="visible"/>
                                      </p:to>
                                    </p:set>
                                    <p:animEffect transition="in" filter="fade">
                                      <p:cBhvr>
                                        <p:cTn id="2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 – PID semantics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pPr algn="l"/>
            <a:r>
              <a:rPr lang="en-US" smtClean="0">
                <a:solidFill>
                  <a:srgbClr val="24213E">
                    <a:lumMod val="75000"/>
                    <a:lumOff val="25000"/>
                  </a:srgbClr>
                </a:solidFill>
              </a:rPr>
              <a:t>bco-dmo.org</a:t>
            </a:r>
            <a:endParaRPr lang="en-US" dirty="0">
              <a:solidFill>
                <a:srgbClr val="24213E">
                  <a:lumMod val="75000"/>
                  <a:lumOff val="25000"/>
                </a:srgbClr>
              </a:solidFill>
            </a:endParaRPr>
          </a:p>
        </p:txBody>
      </p:sp>
    </p:spTree>
    <p:extLst>
      <p:ext uri="{BB962C8B-B14F-4D97-AF65-F5344CB8AC3E}">
        <p14:creationId xmlns:p14="http://schemas.microsoft.com/office/powerpoint/2010/main" val="39593151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a:t>
            </a:r>
            <a:endParaRPr lang="en-US" dirty="0"/>
          </a:p>
        </p:txBody>
      </p:sp>
      <p:sp>
        <p:nvSpPr>
          <p:cNvPr id="3" name="Content Placeholder 2"/>
          <p:cNvSpPr>
            <a:spLocks noGrp="1"/>
          </p:cNvSpPr>
          <p:nvPr>
            <p:ph idx="1"/>
          </p:nvPr>
        </p:nvSpPr>
        <p:spPr>
          <a:xfrm>
            <a:off x="457200" y="1600200"/>
            <a:ext cx="7162800" cy="4525963"/>
          </a:xfrm>
        </p:spPr>
        <p:txBody>
          <a:bodyPr/>
          <a:lstStyle/>
          <a:p>
            <a:r>
              <a:rPr lang="en-US" dirty="0" smtClean="0"/>
              <a:t>What other PID systems are in use?</a:t>
            </a:r>
            <a:endParaRPr lang="en-US" dirty="0"/>
          </a:p>
          <a:p>
            <a:endParaRPr lang="en-US" dirty="0"/>
          </a:p>
        </p:txBody>
      </p:sp>
      <p:sp>
        <p:nvSpPr>
          <p:cNvPr id="5" name="TextBox 4"/>
          <p:cNvSpPr txBox="1"/>
          <p:nvPr/>
        </p:nvSpPr>
        <p:spPr>
          <a:xfrm>
            <a:off x="152400" y="6324600"/>
            <a:ext cx="7620000" cy="387798"/>
          </a:xfrm>
          <a:prstGeom prst="rect">
            <a:avLst/>
          </a:prstGeom>
          <a:solidFill>
            <a:srgbClr val="E4E4E4"/>
          </a:solidFill>
        </p:spPr>
        <p:txBody>
          <a:bodyPr wrap="square" lIns="0" tIns="73152" rIns="0" bIns="36576" rtlCol="0">
            <a:spAutoFit/>
          </a:bodyPr>
          <a:lstStyle/>
          <a:p>
            <a:r>
              <a:rPr lang="en-US" sz="1600" b="1" dirty="0" smtClean="0">
                <a:solidFill>
                  <a:schemeClr val="bg2">
                    <a:lumMod val="75000"/>
                    <a:lumOff val="25000"/>
                  </a:schemeClr>
                </a:solidFill>
              </a:rPr>
              <a:t>  </a:t>
            </a:r>
            <a:r>
              <a:rPr lang="en-US" b="1" dirty="0" smtClean="0">
                <a:solidFill>
                  <a:schemeClr val="bg2">
                    <a:lumMod val="75000"/>
                    <a:lumOff val="25000"/>
                  </a:schemeClr>
                </a:solidFill>
                <a:latin typeface="Arial" panose="020B0604020202020204" pitchFamily="34" charset="0"/>
                <a:cs typeface="Arial" panose="020B0604020202020204" pitchFamily="34" charset="0"/>
              </a:rPr>
              <a:t>Shared </a:t>
            </a:r>
            <a:r>
              <a:rPr lang="en-US" b="1" dirty="0">
                <a:solidFill>
                  <a:schemeClr val="bg2">
                    <a:lumMod val="75000"/>
                    <a:lumOff val="25000"/>
                  </a:schemeClr>
                </a:solidFill>
                <a:latin typeface="Arial" panose="020B0604020202020204" pitchFamily="34" charset="0"/>
                <a:cs typeface="Arial" panose="020B0604020202020204" pitchFamily="34" charset="0"/>
              </a:rPr>
              <a:t>notes: http</a:t>
            </a:r>
            <a:r>
              <a:rPr lang="en-US" b="1" dirty="0" smtClean="0">
                <a:solidFill>
                  <a:schemeClr val="bg2">
                    <a:lumMod val="75000"/>
                    <a:lumOff val="25000"/>
                  </a:schemeClr>
                </a:solidFill>
                <a:latin typeface="Arial" panose="020B0604020202020204" pitchFamily="34" charset="0"/>
                <a:cs typeface="Arial" panose="020B0604020202020204" pitchFamily="34" charset="0"/>
              </a:rPr>
              <a:t>://bit.ly/S4S2017</a:t>
            </a:r>
            <a:endParaRPr lang="en-US" b="1" dirty="0">
              <a:solidFill>
                <a:schemeClr val="bg2">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50339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3" name="Content Placeholder 2"/>
          <p:cNvSpPr>
            <a:spLocks noGrp="1"/>
          </p:cNvSpPr>
          <p:nvPr>
            <p:ph idx="1"/>
          </p:nvPr>
        </p:nvSpPr>
        <p:spPr/>
        <p:txBody>
          <a:bodyPr>
            <a:normAutofit fontScale="92500" lnSpcReduction="10000"/>
          </a:bodyPr>
          <a:lstStyle/>
          <a:p>
            <a:r>
              <a:rPr lang="en-US" dirty="0"/>
              <a:t>DOIs issued for multiple copies – different instances of same content </a:t>
            </a:r>
          </a:p>
          <a:p>
            <a:r>
              <a:rPr lang="en-US" dirty="0"/>
              <a:t>e.g. </a:t>
            </a:r>
            <a:r>
              <a:rPr lang="en-US" dirty="0" smtClean="0"/>
              <a:t>same data at many repositories</a:t>
            </a:r>
            <a:endParaRPr lang="en-US" dirty="0"/>
          </a:p>
          <a:p>
            <a:r>
              <a:rPr lang="en-US" dirty="0"/>
              <a:t>copies of the same data set could appear in </a:t>
            </a:r>
            <a:r>
              <a:rPr lang="en-US" dirty="0" smtClean="0"/>
              <a:t>many repositories, </a:t>
            </a:r>
            <a:r>
              <a:rPr lang="en-US" dirty="0"/>
              <a:t>with different metadata as determined by the repository practices, with each repository assigning a new DOI;  in many cases the repositories may not be aware that the data have already been published by another </a:t>
            </a:r>
            <a:r>
              <a:rPr lang="en-US" dirty="0" smtClean="0"/>
              <a:t>repository</a:t>
            </a:r>
            <a:endParaRPr lang="en-US" dirty="0"/>
          </a:p>
        </p:txBody>
      </p:sp>
      <p:sp>
        <p:nvSpPr>
          <p:cNvPr id="5" name="TextBox 4"/>
          <p:cNvSpPr txBox="1"/>
          <p:nvPr/>
        </p:nvSpPr>
        <p:spPr>
          <a:xfrm>
            <a:off x="152400" y="6324600"/>
            <a:ext cx="7620000" cy="387798"/>
          </a:xfrm>
          <a:prstGeom prst="rect">
            <a:avLst/>
          </a:prstGeom>
          <a:solidFill>
            <a:srgbClr val="E4E4E4"/>
          </a:solidFill>
        </p:spPr>
        <p:txBody>
          <a:bodyPr wrap="square" lIns="0" tIns="73152" rIns="0" bIns="36576" rtlCol="0">
            <a:spAutoFit/>
          </a:bodyPr>
          <a:lstStyle/>
          <a:p>
            <a:r>
              <a:rPr lang="en-US" sz="1600" b="1" dirty="0" smtClean="0">
                <a:solidFill>
                  <a:schemeClr val="bg2">
                    <a:lumMod val="75000"/>
                    <a:lumOff val="25000"/>
                  </a:schemeClr>
                </a:solidFill>
              </a:rPr>
              <a:t>  </a:t>
            </a:r>
            <a:r>
              <a:rPr lang="en-US" b="1" dirty="0" smtClean="0">
                <a:solidFill>
                  <a:schemeClr val="bg2">
                    <a:lumMod val="75000"/>
                    <a:lumOff val="25000"/>
                  </a:schemeClr>
                </a:solidFill>
                <a:latin typeface="Arial" panose="020B0604020202020204" pitchFamily="34" charset="0"/>
                <a:cs typeface="Arial" panose="020B0604020202020204" pitchFamily="34" charset="0"/>
              </a:rPr>
              <a:t>Shared </a:t>
            </a:r>
            <a:r>
              <a:rPr lang="en-US" b="1" dirty="0">
                <a:solidFill>
                  <a:schemeClr val="bg2">
                    <a:lumMod val="75000"/>
                    <a:lumOff val="25000"/>
                  </a:schemeClr>
                </a:solidFill>
                <a:latin typeface="Arial" panose="020B0604020202020204" pitchFamily="34" charset="0"/>
                <a:cs typeface="Arial" panose="020B0604020202020204" pitchFamily="34" charset="0"/>
              </a:rPr>
              <a:t>notes: http</a:t>
            </a:r>
            <a:r>
              <a:rPr lang="en-US" b="1" dirty="0" smtClean="0">
                <a:solidFill>
                  <a:schemeClr val="bg2">
                    <a:lumMod val="75000"/>
                    <a:lumOff val="25000"/>
                  </a:schemeClr>
                </a:solidFill>
                <a:latin typeface="Arial" panose="020B0604020202020204" pitchFamily="34" charset="0"/>
                <a:cs typeface="Arial" panose="020B0604020202020204" pitchFamily="34" charset="0"/>
              </a:rPr>
              <a:t>://bit.ly/S4S2017</a:t>
            </a:r>
            <a:endParaRPr lang="en-US" b="1" dirty="0">
              <a:solidFill>
                <a:schemeClr val="bg2">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60973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a:t>
            </a:r>
            <a:endParaRPr lang="en-US" dirty="0"/>
          </a:p>
        </p:txBody>
      </p:sp>
      <p:sp>
        <p:nvSpPr>
          <p:cNvPr id="3" name="Content Placeholder 2"/>
          <p:cNvSpPr>
            <a:spLocks noGrp="1"/>
          </p:cNvSpPr>
          <p:nvPr>
            <p:ph idx="1"/>
          </p:nvPr>
        </p:nvSpPr>
        <p:spPr>
          <a:xfrm>
            <a:off x="457200" y="1371600"/>
            <a:ext cx="8229600" cy="1905000"/>
          </a:xfrm>
        </p:spPr>
        <p:txBody>
          <a:bodyPr>
            <a:normAutofit fontScale="92500" lnSpcReduction="10000"/>
          </a:bodyPr>
          <a:lstStyle/>
          <a:p>
            <a:r>
              <a:rPr lang="en-US" dirty="0" smtClean="0"/>
              <a:t>DOI assignment practices</a:t>
            </a:r>
          </a:p>
          <a:p>
            <a:r>
              <a:rPr lang="en-US" dirty="0" smtClean="0"/>
              <a:t>e.g. assign DOI for an event as well as collection of results from an event; is there a recommended practice for citation?</a:t>
            </a:r>
            <a:endParaRPr lang="en-US" sz="2000" dirty="0" smtClean="0"/>
          </a:p>
        </p:txBody>
      </p:sp>
      <p:sp>
        <p:nvSpPr>
          <p:cNvPr id="5" name="TextBox 4"/>
          <p:cNvSpPr txBox="1"/>
          <p:nvPr/>
        </p:nvSpPr>
        <p:spPr>
          <a:xfrm>
            <a:off x="228600" y="3352800"/>
            <a:ext cx="2971800" cy="1034129"/>
          </a:xfrm>
          <a:prstGeom prst="rect">
            <a:avLst/>
          </a:prstGeom>
          <a:solidFill>
            <a:srgbClr val="E4E4E4"/>
          </a:solidFill>
        </p:spPr>
        <p:txBody>
          <a:bodyPr wrap="square" lIns="0" tIns="73152" rIns="0" bIns="36576" rtlCol="0">
            <a:spAutoFit/>
          </a:bodyPr>
          <a:lstStyle/>
          <a:p>
            <a:pPr algn="ctr"/>
            <a:r>
              <a:rPr lang="en-US" sz="2000" dirty="0">
                <a:solidFill>
                  <a:schemeClr val="bg2">
                    <a:lumMod val="75000"/>
                    <a:lumOff val="25000"/>
                  </a:schemeClr>
                </a:solidFill>
              </a:rPr>
              <a:t>Assign a DOI to the metadata record for a sampling event (e.g. cruise</a:t>
            </a:r>
            <a:r>
              <a:rPr lang="en-US" sz="2000" dirty="0" smtClean="0">
                <a:solidFill>
                  <a:schemeClr val="bg2">
                    <a:lumMod val="75000"/>
                    <a:lumOff val="25000"/>
                  </a:schemeClr>
                </a:solidFill>
              </a:rPr>
              <a:t>)</a:t>
            </a:r>
            <a:endParaRPr lang="en-US" sz="2000" dirty="0">
              <a:solidFill>
                <a:schemeClr val="bg2">
                  <a:lumMod val="75000"/>
                  <a:lumOff val="25000"/>
                </a:schemeClr>
              </a:solidFill>
            </a:endParaRPr>
          </a:p>
        </p:txBody>
      </p:sp>
      <p:sp>
        <p:nvSpPr>
          <p:cNvPr id="6" name="TextBox 5"/>
          <p:cNvSpPr txBox="1"/>
          <p:nvPr/>
        </p:nvSpPr>
        <p:spPr>
          <a:xfrm>
            <a:off x="4343400" y="3352799"/>
            <a:ext cx="4663440" cy="1034129"/>
          </a:xfrm>
          <a:prstGeom prst="rect">
            <a:avLst/>
          </a:prstGeom>
          <a:solidFill>
            <a:srgbClr val="E4E4E4"/>
          </a:solidFill>
        </p:spPr>
        <p:txBody>
          <a:bodyPr wrap="square" lIns="0" tIns="73152" rIns="0" bIns="36576" rtlCol="0">
            <a:spAutoFit/>
          </a:bodyPr>
          <a:lstStyle/>
          <a:p>
            <a:pPr algn="ctr"/>
            <a:r>
              <a:rPr lang="en-US" sz="2000" dirty="0">
                <a:solidFill>
                  <a:schemeClr val="bg2">
                    <a:lumMod val="75000"/>
                    <a:lumOff val="25000"/>
                  </a:schemeClr>
                </a:solidFill>
              </a:rPr>
              <a:t>Assign a DOI to the collection of all </a:t>
            </a:r>
            <a:r>
              <a:rPr lang="en-US" sz="2000" dirty="0" smtClean="0">
                <a:solidFill>
                  <a:schemeClr val="bg2">
                    <a:lumMod val="75000"/>
                    <a:lumOff val="25000"/>
                  </a:schemeClr>
                </a:solidFill>
              </a:rPr>
              <a:t/>
            </a:r>
            <a:br>
              <a:rPr lang="en-US" sz="2000" dirty="0" smtClean="0">
                <a:solidFill>
                  <a:schemeClr val="bg2">
                    <a:lumMod val="75000"/>
                    <a:lumOff val="25000"/>
                  </a:schemeClr>
                </a:solidFill>
              </a:rPr>
            </a:br>
            <a:r>
              <a:rPr lang="en-US" sz="2000" dirty="0" smtClean="0">
                <a:solidFill>
                  <a:schemeClr val="bg2">
                    <a:lumMod val="75000"/>
                    <a:lumOff val="25000"/>
                  </a:schemeClr>
                </a:solidFill>
              </a:rPr>
              <a:t>data sets </a:t>
            </a:r>
            <a:r>
              <a:rPr lang="en-US" sz="2000" dirty="0">
                <a:solidFill>
                  <a:schemeClr val="bg2">
                    <a:lumMod val="75000"/>
                    <a:lumOff val="25000"/>
                  </a:schemeClr>
                </a:solidFill>
              </a:rPr>
              <a:t>and documents at a repository that are associated with an event</a:t>
            </a:r>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495799"/>
            <a:ext cx="2971800" cy="2134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4942" y="4495799"/>
            <a:ext cx="3060356" cy="2134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80411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upstream/downstream" </a:t>
            </a:r>
            <a:r>
              <a:rPr lang="en-US" dirty="0" smtClean="0"/>
              <a:t>issue</a:t>
            </a:r>
          </a:p>
          <a:p>
            <a:r>
              <a:rPr lang="en-US" dirty="0" smtClean="0"/>
              <a:t>Are there recommended practices for encoding provenance using PIDs.</a:t>
            </a:r>
          </a:p>
          <a:p>
            <a:endParaRPr lang="en-US" dirty="0"/>
          </a:p>
          <a:p>
            <a:r>
              <a:rPr lang="en-US" dirty="0" smtClean="0"/>
              <a:t>Datasets pointing to parent event.</a:t>
            </a:r>
          </a:p>
          <a:p>
            <a:r>
              <a:rPr lang="en-US" dirty="0" smtClean="0"/>
              <a:t>Articles reference datasets.</a:t>
            </a:r>
          </a:p>
          <a:p>
            <a:r>
              <a:rPr lang="en-US" dirty="0" err="1" smtClean="0"/>
              <a:t>ORCiD</a:t>
            </a:r>
            <a:r>
              <a:rPr lang="en-US" dirty="0" smtClean="0"/>
              <a:t> points to projects.</a:t>
            </a:r>
            <a:endParaRPr lang="en-US" dirty="0"/>
          </a:p>
          <a:p>
            <a:endParaRPr lang="en-US" dirty="0"/>
          </a:p>
          <a:p>
            <a:endParaRPr lang="en-US" dirty="0"/>
          </a:p>
        </p:txBody>
      </p:sp>
      <p:sp>
        <p:nvSpPr>
          <p:cNvPr id="5" name="TextBox 4"/>
          <p:cNvSpPr txBox="1"/>
          <p:nvPr/>
        </p:nvSpPr>
        <p:spPr>
          <a:xfrm>
            <a:off x="152400" y="6324600"/>
            <a:ext cx="7620000" cy="387798"/>
          </a:xfrm>
          <a:prstGeom prst="rect">
            <a:avLst/>
          </a:prstGeom>
          <a:solidFill>
            <a:srgbClr val="E4E4E4"/>
          </a:solidFill>
        </p:spPr>
        <p:txBody>
          <a:bodyPr wrap="square" lIns="0" tIns="73152" rIns="0" bIns="36576" rtlCol="0">
            <a:spAutoFit/>
          </a:bodyPr>
          <a:lstStyle/>
          <a:p>
            <a:r>
              <a:rPr lang="en-US" sz="1600" b="1" dirty="0" smtClean="0">
                <a:solidFill>
                  <a:schemeClr val="bg2">
                    <a:lumMod val="75000"/>
                    <a:lumOff val="25000"/>
                  </a:schemeClr>
                </a:solidFill>
              </a:rPr>
              <a:t>  </a:t>
            </a:r>
            <a:r>
              <a:rPr lang="en-US" b="1" dirty="0" smtClean="0">
                <a:solidFill>
                  <a:schemeClr val="bg2">
                    <a:lumMod val="75000"/>
                    <a:lumOff val="25000"/>
                  </a:schemeClr>
                </a:solidFill>
                <a:latin typeface="Arial" panose="020B0604020202020204" pitchFamily="34" charset="0"/>
                <a:cs typeface="Arial" panose="020B0604020202020204" pitchFamily="34" charset="0"/>
              </a:rPr>
              <a:t>Shared </a:t>
            </a:r>
            <a:r>
              <a:rPr lang="en-US" b="1" dirty="0">
                <a:solidFill>
                  <a:schemeClr val="bg2">
                    <a:lumMod val="75000"/>
                    <a:lumOff val="25000"/>
                  </a:schemeClr>
                </a:solidFill>
                <a:latin typeface="Arial" panose="020B0604020202020204" pitchFamily="34" charset="0"/>
                <a:cs typeface="Arial" panose="020B0604020202020204" pitchFamily="34" charset="0"/>
              </a:rPr>
              <a:t>notes: http</a:t>
            </a:r>
            <a:r>
              <a:rPr lang="en-US" b="1" dirty="0" smtClean="0">
                <a:solidFill>
                  <a:schemeClr val="bg2">
                    <a:lumMod val="75000"/>
                    <a:lumOff val="25000"/>
                  </a:schemeClr>
                </a:solidFill>
                <a:latin typeface="Arial" panose="020B0604020202020204" pitchFamily="34" charset="0"/>
                <a:cs typeface="Arial" panose="020B0604020202020204" pitchFamily="34" charset="0"/>
              </a:rPr>
              <a:t>://bit.ly/S4S2017</a:t>
            </a:r>
            <a:endParaRPr lang="en-US" b="1" dirty="0">
              <a:solidFill>
                <a:schemeClr val="bg2">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4224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Granularity </a:t>
            </a:r>
            <a:r>
              <a:rPr lang="en-US" dirty="0"/>
              <a:t>of </a:t>
            </a:r>
            <a:r>
              <a:rPr lang="en-US" dirty="0" smtClean="0"/>
              <a:t>DOI assignment</a:t>
            </a:r>
            <a:r>
              <a:rPr lang="en-US" dirty="0"/>
              <a:t>: </a:t>
            </a:r>
            <a:r>
              <a:rPr lang="en-US" dirty="0" err="1"/>
              <a:t>DataCite</a:t>
            </a:r>
            <a:r>
              <a:rPr lang="en-US" dirty="0"/>
              <a:t> expects DOI PIDs to represent a data set </a:t>
            </a:r>
            <a:r>
              <a:rPr lang="en-US" dirty="0" smtClean="0"/>
              <a:t>(e.g. </a:t>
            </a:r>
            <a:r>
              <a:rPr lang="en-US" dirty="0"/>
              <a:t>with a title), whereas we need PIDs both for that and for components of data sets such as individual files, granules, and records.  </a:t>
            </a:r>
            <a:r>
              <a:rPr lang="en-US" sz="1400" dirty="0" smtClean="0"/>
              <a:t/>
            </a:r>
            <a:br>
              <a:rPr lang="en-US" sz="1400" dirty="0" smtClean="0"/>
            </a:br>
            <a:r>
              <a:rPr lang="en-US" sz="1400" dirty="0" smtClean="0"/>
              <a:t/>
            </a:r>
            <a:br>
              <a:rPr lang="en-US" sz="1400" dirty="0" smtClean="0"/>
            </a:br>
            <a:r>
              <a:rPr lang="en-US" dirty="0" smtClean="0"/>
              <a:t>e.g. use UUIDs for </a:t>
            </a:r>
            <a:r>
              <a:rPr lang="en-US" dirty="0"/>
              <a:t>internal components of data sets, and </a:t>
            </a:r>
            <a:r>
              <a:rPr lang="en-US" dirty="0" smtClean="0"/>
              <a:t>assign </a:t>
            </a:r>
            <a:r>
              <a:rPr lang="en-US" dirty="0"/>
              <a:t>the DOI to the whole data set. </a:t>
            </a:r>
            <a:r>
              <a:rPr lang="en-US" sz="1900" dirty="0"/>
              <a:t> </a:t>
            </a:r>
            <a:endParaRPr lang="en-US" sz="1900" dirty="0" smtClean="0"/>
          </a:p>
          <a:p>
            <a:r>
              <a:rPr lang="en-US" dirty="0"/>
              <a:t>T</a:t>
            </a:r>
            <a:r>
              <a:rPr lang="en-US" dirty="0" smtClean="0"/>
              <a:t>here </a:t>
            </a:r>
            <a:r>
              <a:rPr lang="en-US" dirty="0"/>
              <a:t>could be good reason for DOIs to be assigned to more granular components.  In general, the PID community has not embraced the need for PIDs at multiple levels of the data hierarchy (cell, record, file, metadata, package).</a:t>
            </a:r>
          </a:p>
          <a:p>
            <a:endParaRPr lang="en-US" dirty="0"/>
          </a:p>
          <a:p>
            <a:endParaRPr lang="en-US" dirty="0"/>
          </a:p>
          <a:p>
            <a:endParaRPr lang="en-US" dirty="0"/>
          </a:p>
        </p:txBody>
      </p:sp>
      <p:sp>
        <p:nvSpPr>
          <p:cNvPr id="5" name="TextBox 4"/>
          <p:cNvSpPr txBox="1"/>
          <p:nvPr/>
        </p:nvSpPr>
        <p:spPr>
          <a:xfrm>
            <a:off x="152400" y="6324600"/>
            <a:ext cx="7620000" cy="387798"/>
          </a:xfrm>
          <a:prstGeom prst="rect">
            <a:avLst/>
          </a:prstGeom>
          <a:solidFill>
            <a:srgbClr val="E4E4E4"/>
          </a:solidFill>
        </p:spPr>
        <p:txBody>
          <a:bodyPr wrap="square" lIns="0" tIns="73152" rIns="0" bIns="36576" rtlCol="0">
            <a:spAutoFit/>
          </a:bodyPr>
          <a:lstStyle/>
          <a:p>
            <a:r>
              <a:rPr lang="en-US" sz="1600" b="1" dirty="0" smtClean="0">
                <a:solidFill>
                  <a:schemeClr val="bg2">
                    <a:lumMod val="75000"/>
                    <a:lumOff val="25000"/>
                  </a:schemeClr>
                </a:solidFill>
              </a:rPr>
              <a:t>  </a:t>
            </a:r>
            <a:r>
              <a:rPr lang="en-US" b="1" dirty="0" smtClean="0">
                <a:solidFill>
                  <a:schemeClr val="bg2">
                    <a:lumMod val="75000"/>
                    <a:lumOff val="25000"/>
                  </a:schemeClr>
                </a:solidFill>
                <a:latin typeface="Arial" panose="020B0604020202020204" pitchFamily="34" charset="0"/>
                <a:cs typeface="Arial" panose="020B0604020202020204" pitchFamily="34" charset="0"/>
              </a:rPr>
              <a:t>Shared </a:t>
            </a:r>
            <a:r>
              <a:rPr lang="en-US" b="1" dirty="0">
                <a:solidFill>
                  <a:schemeClr val="bg2">
                    <a:lumMod val="75000"/>
                    <a:lumOff val="25000"/>
                  </a:schemeClr>
                </a:solidFill>
                <a:latin typeface="Arial" panose="020B0604020202020204" pitchFamily="34" charset="0"/>
                <a:cs typeface="Arial" panose="020B0604020202020204" pitchFamily="34" charset="0"/>
              </a:rPr>
              <a:t>notes: http</a:t>
            </a:r>
            <a:r>
              <a:rPr lang="en-US" b="1" dirty="0" smtClean="0">
                <a:solidFill>
                  <a:schemeClr val="bg2">
                    <a:lumMod val="75000"/>
                    <a:lumOff val="25000"/>
                  </a:schemeClr>
                </a:solidFill>
                <a:latin typeface="Arial" panose="020B0604020202020204" pitchFamily="34" charset="0"/>
                <a:cs typeface="Arial" panose="020B0604020202020204" pitchFamily="34" charset="0"/>
              </a:rPr>
              <a:t>://bit.ly/S4S2017</a:t>
            </a:r>
            <a:endParaRPr lang="en-US" b="1" dirty="0">
              <a:solidFill>
                <a:schemeClr val="bg2">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67779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3" name="Content Placeholder 2"/>
          <p:cNvSpPr>
            <a:spLocks noGrp="1"/>
          </p:cNvSpPr>
          <p:nvPr>
            <p:ph idx="1"/>
          </p:nvPr>
        </p:nvSpPr>
        <p:spPr>
          <a:xfrm>
            <a:off x="457200" y="1600201"/>
            <a:ext cx="8229600" cy="2819399"/>
          </a:xfrm>
        </p:spPr>
        <p:txBody>
          <a:bodyPr/>
          <a:lstStyle/>
          <a:p>
            <a:r>
              <a:rPr lang="en-US" dirty="0" smtClean="0"/>
              <a:t>Person IDs: ORCIDs </a:t>
            </a:r>
            <a:r>
              <a:rPr lang="en-US" dirty="0"/>
              <a:t>working great for extant people, still challenged on how to assign person identifiers for all of our historical data </a:t>
            </a:r>
            <a:r>
              <a:rPr lang="en-US" dirty="0" smtClean="0"/>
              <a:t>records (e.g. people who have moved on to other fields)</a:t>
            </a:r>
            <a:endParaRPr lang="en-US" dirty="0"/>
          </a:p>
        </p:txBody>
      </p:sp>
      <p:sp>
        <p:nvSpPr>
          <p:cNvPr id="5" name="TextBox 4"/>
          <p:cNvSpPr txBox="1"/>
          <p:nvPr/>
        </p:nvSpPr>
        <p:spPr>
          <a:xfrm>
            <a:off x="152400" y="6324600"/>
            <a:ext cx="7620000" cy="387798"/>
          </a:xfrm>
          <a:prstGeom prst="rect">
            <a:avLst/>
          </a:prstGeom>
          <a:solidFill>
            <a:srgbClr val="E4E4E4"/>
          </a:solidFill>
        </p:spPr>
        <p:txBody>
          <a:bodyPr wrap="square" lIns="0" tIns="73152" rIns="0" bIns="36576" rtlCol="0">
            <a:spAutoFit/>
          </a:bodyPr>
          <a:lstStyle/>
          <a:p>
            <a:r>
              <a:rPr lang="en-US" sz="1600" b="1" dirty="0" smtClean="0">
                <a:solidFill>
                  <a:schemeClr val="bg2">
                    <a:lumMod val="75000"/>
                    <a:lumOff val="25000"/>
                  </a:schemeClr>
                </a:solidFill>
              </a:rPr>
              <a:t>  </a:t>
            </a:r>
            <a:r>
              <a:rPr lang="en-US" b="1" dirty="0" smtClean="0">
                <a:solidFill>
                  <a:schemeClr val="bg2">
                    <a:lumMod val="75000"/>
                    <a:lumOff val="25000"/>
                  </a:schemeClr>
                </a:solidFill>
                <a:latin typeface="Arial" panose="020B0604020202020204" pitchFamily="34" charset="0"/>
                <a:cs typeface="Arial" panose="020B0604020202020204" pitchFamily="34" charset="0"/>
              </a:rPr>
              <a:t>Shared </a:t>
            </a:r>
            <a:r>
              <a:rPr lang="en-US" b="1" dirty="0">
                <a:solidFill>
                  <a:schemeClr val="bg2">
                    <a:lumMod val="75000"/>
                    <a:lumOff val="25000"/>
                  </a:schemeClr>
                </a:solidFill>
                <a:latin typeface="Arial" panose="020B0604020202020204" pitchFamily="34" charset="0"/>
                <a:cs typeface="Arial" panose="020B0604020202020204" pitchFamily="34" charset="0"/>
              </a:rPr>
              <a:t>notes: http</a:t>
            </a:r>
            <a:r>
              <a:rPr lang="en-US" b="1" dirty="0" smtClean="0">
                <a:solidFill>
                  <a:schemeClr val="bg2">
                    <a:lumMod val="75000"/>
                    <a:lumOff val="25000"/>
                  </a:schemeClr>
                </a:solidFill>
                <a:latin typeface="Arial" panose="020B0604020202020204" pitchFamily="34" charset="0"/>
                <a:cs typeface="Arial" panose="020B0604020202020204" pitchFamily="34" charset="0"/>
              </a:rPr>
              <a:t>://bit.ly/S4S2017</a:t>
            </a:r>
            <a:endParaRPr lang="en-US" b="1" dirty="0">
              <a:solidFill>
                <a:schemeClr val="bg2">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4431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a:t>
            </a:r>
            <a:endParaRPr lang="en-US" dirty="0"/>
          </a:p>
        </p:txBody>
      </p:sp>
      <p:sp>
        <p:nvSpPr>
          <p:cNvPr id="3" name="Content Placeholder 2"/>
          <p:cNvSpPr>
            <a:spLocks noGrp="1"/>
          </p:cNvSpPr>
          <p:nvPr>
            <p:ph idx="1"/>
          </p:nvPr>
        </p:nvSpPr>
        <p:spPr>
          <a:xfrm>
            <a:off x="457200" y="1600201"/>
            <a:ext cx="8229600" cy="3657600"/>
          </a:xfrm>
        </p:spPr>
        <p:txBody>
          <a:bodyPr/>
          <a:lstStyle/>
          <a:p>
            <a:r>
              <a:rPr lang="en-US" dirty="0"/>
              <a:t>If a </a:t>
            </a:r>
            <a:r>
              <a:rPr lang="en-US" dirty="0" smtClean="0"/>
              <a:t>dataset or document isn’t </a:t>
            </a:r>
            <a:r>
              <a:rPr lang="en-US" dirty="0"/>
              <a:t>published with a  </a:t>
            </a:r>
            <a:r>
              <a:rPr lang="en-US" dirty="0" smtClean="0"/>
              <a:t>DOI, </a:t>
            </a:r>
            <a:r>
              <a:rPr lang="en-US" dirty="0"/>
              <a:t>does it exist</a:t>
            </a:r>
            <a:r>
              <a:rPr lang="en-US" dirty="0" smtClean="0"/>
              <a:t>?</a:t>
            </a:r>
            <a:br>
              <a:rPr lang="en-US" dirty="0" smtClean="0"/>
            </a:br>
            <a:endParaRPr lang="en-US" dirty="0"/>
          </a:p>
          <a:p>
            <a:r>
              <a:rPr lang="en-US" dirty="0"/>
              <a:t>Will non-</a:t>
            </a:r>
            <a:r>
              <a:rPr lang="en-US" dirty="0" err="1"/>
              <a:t>DOI’d</a:t>
            </a:r>
            <a:r>
              <a:rPr lang="en-US" dirty="0"/>
              <a:t> content be discoverable by emerging networks like </a:t>
            </a:r>
            <a:r>
              <a:rPr lang="en-US" dirty="0" err="1"/>
              <a:t>CrossCite</a:t>
            </a:r>
            <a:r>
              <a:rPr lang="en-US" dirty="0"/>
              <a:t> tool, </a:t>
            </a:r>
            <a:r>
              <a:rPr lang="en-US" dirty="0" err="1" smtClean="0"/>
              <a:t>Scholix</a:t>
            </a:r>
            <a:r>
              <a:rPr lang="en-US" dirty="0"/>
              <a:t>, </a:t>
            </a:r>
            <a:r>
              <a:rPr lang="en-US" dirty="0" err="1"/>
              <a:t>etc</a:t>
            </a:r>
            <a:r>
              <a:rPr lang="en-US" dirty="0" smtClean="0"/>
              <a:t>?</a:t>
            </a:r>
            <a:endParaRPr lang="en-US" dirty="0"/>
          </a:p>
        </p:txBody>
      </p:sp>
      <p:sp>
        <p:nvSpPr>
          <p:cNvPr id="5" name="TextBox 4"/>
          <p:cNvSpPr txBox="1"/>
          <p:nvPr/>
        </p:nvSpPr>
        <p:spPr>
          <a:xfrm>
            <a:off x="152400" y="6324600"/>
            <a:ext cx="7620000" cy="387798"/>
          </a:xfrm>
          <a:prstGeom prst="rect">
            <a:avLst/>
          </a:prstGeom>
          <a:solidFill>
            <a:srgbClr val="E4E4E4"/>
          </a:solidFill>
        </p:spPr>
        <p:txBody>
          <a:bodyPr wrap="square" lIns="0" tIns="73152" rIns="0" bIns="36576" rtlCol="0">
            <a:spAutoFit/>
          </a:bodyPr>
          <a:lstStyle/>
          <a:p>
            <a:r>
              <a:rPr lang="en-US" sz="1600" b="1" dirty="0" smtClean="0">
                <a:solidFill>
                  <a:schemeClr val="bg2">
                    <a:lumMod val="75000"/>
                    <a:lumOff val="25000"/>
                  </a:schemeClr>
                </a:solidFill>
              </a:rPr>
              <a:t>  </a:t>
            </a:r>
            <a:r>
              <a:rPr lang="en-US" b="1" dirty="0" smtClean="0">
                <a:solidFill>
                  <a:schemeClr val="bg2">
                    <a:lumMod val="75000"/>
                    <a:lumOff val="25000"/>
                  </a:schemeClr>
                </a:solidFill>
                <a:latin typeface="Arial" panose="020B0604020202020204" pitchFamily="34" charset="0"/>
                <a:cs typeface="Arial" panose="020B0604020202020204" pitchFamily="34" charset="0"/>
              </a:rPr>
              <a:t>Shared </a:t>
            </a:r>
            <a:r>
              <a:rPr lang="en-US" b="1" dirty="0">
                <a:solidFill>
                  <a:schemeClr val="bg2">
                    <a:lumMod val="75000"/>
                    <a:lumOff val="25000"/>
                  </a:schemeClr>
                </a:solidFill>
                <a:latin typeface="Arial" panose="020B0604020202020204" pitchFamily="34" charset="0"/>
                <a:cs typeface="Arial" panose="020B0604020202020204" pitchFamily="34" charset="0"/>
              </a:rPr>
              <a:t>notes: http</a:t>
            </a:r>
            <a:r>
              <a:rPr lang="en-US" b="1" dirty="0" smtClean="0">
                <a:solidFill>
                  <a:schemeClr val="bg2">
                    <a:lumMod val="75000"/>
                    <a:lumOff val="25000"/>
                  </a:schemeClr>
                </a:solidFill>
                <a:latin typeface="Arial" panose="020B0604020202020204" pitchFamily="34" charset="0"/>
                <a:cs typeface="Arial" panose="020B0604020202020204" pitchFamily="34" charset="0"/>
              </a:rPr>
              <a:t>://bit.ly/S4S2017</a:t>
            </a:r>
            <a:endParaRPr lang="en-US" b="1" dirty="0">
              <a:solidFill>
                <a:schemeClr val="bg2">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00893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a:t>
            </a:r>
            <a:endParaRPr lang="en-US" dirty="0"/>
          </a:p>
        </p:txBody>
      </p:sp>
      <p:sp>
        <p:nvSpPr>
          <p:cNvPr id="3" name="Content Placeholder 2"/>
          <p:cNvSpPr>
            <a:spLocks noGrp="1"/>
          </p:cNvSpPr>
          <p:nvPr>
            <p:ph idx="1"/>
          </p:nvPr>
        </p:nvSpPr>
        <p:spPr/>
        <p:txBody>
          <a:bodyPr/>
          <a:lstStyle/>
          <a:p>
            <a:r>
              <a:rPr lang="en-US" dirty="0"/>
              <a:t>A DOI is a DOI </a:t>
            </a:r>
            <a:r>
              <a:rPr lang="en-US" dirty="0" smtClean="0"/>
              <a:t>… or </a:t>
            </a:r>
            <a:r>
              <a:rPr lang="en-US" dirty="0"/>
              <a:t>are </a:t>
            </a:r>
            <a:r>
              <a:rPr lang="en-US" dirty="0" err="1"/>
              <a:t>CrossRef</a:t>
            </a:r>
            <a:r>
              <a:rPr lang="en-US" dirty="0"/>
              <a:t> and </a:t>
            </a:r>
            <a:r>
              <a:rPr lang="en-US" dirty="0" err="1"/>
              <a:t>DataCite</a:t>
            </a:r>
            <a:r>
              <a:rPr lang="en-US" dirty="0"/>
              <a:t> </a:t>
            </a:r>
            <a:r>
              <a:rPr lang="en-US" dirty="0" smtClean="0"/>
              <a:t>data set DOIs </a:t>
            </a:r>
            <a:r>
              <a:rPr lang="en-US" dirty="0"/>
              <a:t>different </a:t>
            </a:r>
            <a:r>
              <a:rPr lang="en-US" dirty="0" smtClean="0"/>
              <a:t>?</a:t>
            </a:r>
            <a:endParaRPr lang="en-US" dirty="0"/>
          </a:p>
          <a:p>
            <a:endParaRPr lang="en-US" dirty="0" smtClean="0"/>
          </a:p>
          <a:p>
            <a:r>
              <a:rPr lang="en-US" sz="2800" dirty="0" smtClean="0"/>
              <a:t>One of these things is </a:t>
            </a:r>
            <a:br>
              <a:rPr lang="en-US" sz="2800" dirty="0" smtClean="0"/>
            </a:br>
            <a:r>
              <a:rPr lang="en-US" sz="2800" dirty="0" smtClean="0"/>
              <a:t>not like the other … </a:t>
            </a:r>
          </a:p>
          <a:p>
            <a:r>
              <a:rPr lang="en-US" sz="2800" dirty="0"/>
              <a:t>b</a:t>
            </a:r>
            <a:r>
              <a:rPr lang="en-US" sz="2800" dirty="0" smtClean="0"/>
              <a:t>ut is there a lossless </a:t>
            </a:r>
            <a:br>
              <a:rPr lang="en-US" sz="2800" dirty="0" smtClean="0"/>
            </a:br>
            <a:r>
              <a:rPr lang="en-US" sz="2800" dirty="0" smtClean="0"/>
              <a:t>crosswalk between </a:t>
            </a:r>
            <a:br>
              <a:rPr lang="en-US" sz="2800" dirty="0" smtClean="0"/>
            </a:br>
            <a:r>
              <a:rPr lang="en-US" sz="2800" dirty="0" smtClean="0"/>
              <a:t>their metadata schemas?</a:t>
            </a:r>
            <a:endParaRPr lang="en-US" sz="2800" dirty="0"/>
          </a:p>
        </p:txBody>
      </p:sp>
      <p:pic>
        <p:nvPicPr>
          <p:cNvPr id="4100" name="Picture 4" descr="Image result for one of these things is not like the other one of these things just doesn't be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542" y="3200400"/>
            <a:ext cx="3855357" cy="32385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6324600"/>
            <a:ext cx="4419600" cy="387798"/>
          </a:xfrm>
          <a:prstGeom prst="rect">
            <a:avLst/>
          </a:prstGeom>
          <a:solidFill>
            <a:srgbClr val="E4E4E4"/>
          </a:solidFill>
        </p:spPr>
        <p:txBody>
          <a:bodyPr wrap="square" lIns="0" tIns="73152" rIns="0" bIns="36576" rtlCol="0">
            <a:spAutoFit/>
          </a:bodyPr>
          <a:lstStyle/>
          <a:p>
            <a:r>
              <a:rPr lang="en-US" sz="1600" b="1" dirty="0" smtClean="0">
                <a:solidFill>
                  <a:schemeClr val="bg2">
                    <a:lumMod val="75000"/>
                    <a:lumOff val="25000"/>
                  </a:schemeClr>
                </a:solidFill>
              </a:rPr>
              <a:t>  </a:t>
            </a:r>
            <a:r>
              <a:rPr lang="en-US" b="1" dirty="0" smtClean="0">
                <a:solidFill>
                  <a:schemeClr val="bg2">
                    <a:lumMod val="75000"/>
                    <a:lumOff val="25000"/>
                  </a:schemeClr>
                </a:solidFill>
                <a:latin typeface="Arial" panose="020B0604020202020204" pitchFamily="34" charset="0"/>
                <a:cs typeface="Arial" panose="020B0604020202020204" pitchFamily="34" charset="0"/>
              </a:rPr>
              <a:t>Shared </a:t>
            </a:r>
            <a:r>
              <a:rPr lang="en-US" b="1" dirty="0">
                <a:solidFill>
                  <a:schemeClr val="bg2">
                    <a:lumMod val="75000"/>
                    <a:lumOff val="25000"/>
                  </a:schemeClr>
                </a:solidFill>
                <a:latin typeface="Arial" panose="020B0604020202020204" pitchFamily="34" charset="0"/>
                <a:cs typeface="Arial" panose="020B0604020202020204" pitchFamily="34" charset="0"/>
              </a:rPr>
              <a:t>notes: http</a:t>
            </a:r>
            <a:r>
              <a:rPr lang="en-US" b="1" dirty="0" smtClean="0">
                <a:solidFill>
                  <a:schemeClr val="bg2">
                    <a:lumMod val="75000"/>
                    <a:lumOff val="25000"/>
                  </a:schemeClr>
                </a:solidFill>
                <a:latin typeface="Arial" panose="020B0604020202020204" pitchFamily="34" charset="0"/>
                <a:cs typeface="Arial" panose="020B0604020202020204" pitchFamily="34" charset="0"/>
              </a:rPr>
              <a:t>://bit.ly/S4S2017</a:t>
            </a:r>
            <a:endParaRPr lang="en-US" b="1" dirty="0">
              <a:solidFill>
                <a:schemeClr val="bg2">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28714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8" name="TextBox 7"/>
          <p:cNvSpPr txBox="1"/>
          <p:nvPr/>
        </p:nvSpPr>
        <p:spPr>
          <a:xfrm>
            <a:off x="82824" y="4690873"/>
            <a:ext cx="9009729" cy="646331"/>
          </a:xfrm>
          <a:prstGeom prst="rect">
            <a:avLst/>
          </a:prstGeom>
          <a:noFill/>
        </p:spPr>
        <p:txBody>
          <a:bodyPr wrap="square" rtlCol="0">
            <a:spAutoFit/>
          </a:bodyPr>
          <a:lstStyle/>
          <a:p>
            <a:pPr algn="ctr"/>
            <a:r>
              <a:rPr lang="en-US" dirty="0" smtClean="0">
                <a:solidFill>
                  <a:prstClr val="black"/>
                </a:solidFill>
                <a:latin typeface="Arial" panose="020B0604020202020204" pitchFamily="34" charset="0"/>
                <a:cs typeface="Arial" panose="020B0604020202020204" pitchFamily="34" charset="0"/>
              </a:rPr>
              <a:t>Research funded by: </a:t>
            </a:r>
            <a:r>
              <a:rPr lang="en-US" dirty="0">
                <a:solidFill>
                  <a:prstClr val="black"/>
                </a:solidFill>
                <a:latin typeface="Arial" panose="020B0604020202020204" pitchFamily="34" charset="0"/>
                <a:cs typeface="Arial" panose="020B0604020202020204" pitchFamily="34" charset="0"/>
              </a:rPr>
              <a:t>NSF </a:t>
            </a:r>
            <a:r>
              <a:rPr lang="en-US" dirty="0" smtClean="0">
                <a:solidFill>
                  <a:prstClr val="black"/>
                </a:solidFill>
                <a:latin typeface="Arial" panose="020B0604020202020204" pitchFamily="34" charset="0"/>
                <a:cs typeface="Arial" panose="020B0604020202020204" pitchFamily="34" charset="0"/>
              </a:rPr>
              <a:t>OCE-1435578 (BCO-DMO), ICER-1440114 (R2R), </a:t>
            </a:r>
            <a:br>
              <a:rPr lang="en-US" dirty="0" smtClean="0">
                <a:solidFill>
                  <a:prstClr val="black"/>
                </a:solidFill>
                <a:latin typeface="Arial" panose="020B0604020202020204" pitchFamily="34" charset="0"/>
                <a:cs typeface="Arial" panose="020B0604020202020204" pitchFamily="34" charset="0"/>
              </a:rPr>
            </a:br>
            <a:r>
              <a:rPr lang="en-US" dirty="0" smtClean="0">
                <a:solidFill>
                  <a:prstClr val="black"/>
                </a:solidFill>
                <a:latin typeface="Arial" panose="020B0604020202020204" pitchFamily="34" charset="0"/>
                <a:cs typeface="Arial" panose="020B0604020202020204" pitchFamily="34" charset="0"/>
              </a:rPr>
              <a:t>   OCE-1447797 (EarthCube </a:t>
            </a:r>
            <a:r>
              <a:rPr lang="en-US" dirty="0" err="1" smtClean="0">
                <a:solidFill>
                  <a:prstClr val="black"/>
                </a:solidFill>
                <a:latin typeface="Arial" panose="020B0604020202020204" pitchFamily="34" charset="0"/>
                <a:cs typeface="Arial" panose="020B0604020202020204" pitchFamily="34" charset="0"/>
              </a:rPr>
              <a:t>GeoLink</a:t>
            </a:r>
            <a:r>
              <a:rPr lang="en-US" dirty="0" smtClean="0">
                <a:solidFill>
                  <a:prstClr val="black"/>
                </a:solidFill>
                <a:latin typeface="Arial" panose="020B0604020202020204" pitchFamily="34" charset="0"/>
                <a:cs typeface="Arial" panose="020B0604020202020204" pitchFamily="34" charset="0"/>
              </a:rPr>
              <a:t>)</a:t>
            </a:r>
            <a:endParaRPr lang="en-US" dirty="0">
              <a:solidFill>
                <a:prstClr val="black"/>
              </a:solidFill>
              <a:latin typeface="Arial" panose="020B0604020202020204" pitchFamily="34" charset="0"/>
              <a:cs typeface="Arial" panose="020B0604020202020204" pitchFamily="34" charset="0"/>
            </a:endParaRPr>
          </a:p>
        </p:txBody>
      </p:sp>
      <p:sp>
        <p:nvSpPr>
          <p:cNvPr id="10" name="Rectangle 9"/>
          <p:cNvSpPr/>
          <p:nvPr/>
        </p:nvSpPr>
        <p:spPr>
          <a:xfrm>
            <a:off x="8065031" y="6137449"/>
            <a:ext cx="1027522" cy="5279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Footer Placeholder 3"/>
          <p:cNvSpPr>
            <a:spLocks noGrp="1"/>
          </p:cNvSpPr>
          <p:nvPr>
            <p:ph type="ftr" sz="quarter" idx="10"/>
          </p:nvPr>
        </p:nvSpPr>
        <p:spPr>
          <a:xfrm>
            <a:off x="455056" y="6019800"/>
            <a:ext cx="4345544" cy="652273"/>
          </a:xfrm>
        </p:spPr>
        <p:txBody>
          <a:bodyPr/>
          <a:lstStyle/>
          <a:p>
            <a:pPr algn="l"/>
            <a:r>
              <a:rPr lang="en-US" dirty="0" smtClean="0">
                <a:solidFill>
                  <a:srgbClr val="24213E">
                    <a:lumMod val="75000"/>
                    <a:lumOff val="25000"/>
                  </a:srgbClr>
                </a:solidFill>
                <a:latin typeface="Arial" panose="020B0604020202020204" pitchFamily="34" charset="0"/>
                <a:cs typeface="Arial" panose="020B0604020202020204" pitchFamily="34" charset="0"/>
              </a:rPr>
              <a:t>BCO-DMO: </a:t>
            </a:r>
            <a:r>
              <a:rPr lang="en-US" dirty="0" smtClean="0">
                <a:solidFill>
                  <a:srgbClr val="24213E">
                    <a:lumMod val="75000"/>
                    <a:lumOff val="25000"/>
                  </a:srgbClr>
                </a:solidFill>
                <a:latin typeface="Arial" panose="020B0604020202020204" pitchFamily="34" charset="0"/>
                <a:cs typeface="Arial" panose="020B0604020202020204" pitchFamily="34" charset="0"/>
              </a:rPr>
              <a:t>http</a:t>
            </a:r>
            <a:r>
              <a:rPr lang="en-US" dirty="0">
                <a:solidFill>
                  <a:srgbClr val="24213E">
                    <a:lumMod val="75000"/>
                    <a:lumOff val="25000"/>
                  </a:srgbClr>
                </a:solidFill>
                <a:latin typeface="Arial" panose="020B0604020202020204" pitchFamily="34" charset="0"/>
                <a:cs typeface="Arial" panose="020B0604020202020204" pitchFamily="34" charset="0"/>
              </a:rPr>
              <a:t>://</a:t>
            </a:r>
            <a:r>
              <a:rPr lang="en-US" dirty="0" smtClean="0">
                <a:solidFill>
                  <a:srgbClr val="24213E">
                    <a:lumMod val="75000"/>
                    <a:lumOff val="25000"/>
                  </a:srgbClr>
                </a:solidFill>
                <a:latin typeface="Arial" panose="020B0604020202020204" pitchFamily="34" charset="0"/>
                <a:cs typeface="Arial" panose="020B0604020202020204" pitchFamily="34" charset="0"/>
              </a:rPr>
              <a:t>bco-dmo.org/</a:t>
            </a:r>
            <a:r>
              <a:rPr lang="en-US" dirty="0">
                <a:solidFill>
                  <a:srgbClr val="24213E">
                    <a:lumMod val="75000"/>
                    <a:lumOff val="25000"/>
                  </a:srgbClr>
                </a:solidFill>
                <a:latin typeface="Arial" panose="020B0604020202020204" pitchFamily="34" charset="0"/>
                <a:cs typeface="Arial" panose="020B0604020202020204" pitchFamily="34" charset="0"/>
              </a:rPr>
              <a:t/>
            </a:r>
            <a:br>
              <a:rPr lang="en-US" dirty="0">
                <a:solidFill>
                  <a:srgbClr val="24213E">
                    <a:lumMod val="75000"/>
                    <a:lumOff val="25000"/>
                  </a:srgbClr>
                </a:solidFill>
                <a:latin typeface="Arial" panose="020B0604020202020204" pitchFamily="34" charset="0"/>
                <a:cs typeface="Arial" panose="020B0604020202020204" pitchFamily="34" charset="0"/>
              </a:rPr>
            </a:br>
            <a:r>
              <a:rPr lang="en-US" dirty="0">
                <a:solidFill>
                  <a:srgbClr val="24213E">
                    <a:lumMod val="75000"/>
                    <a:lumOff val="25000"/>
                  </a:srgbClr>
                </a:solidFill>
                <a:latin typeface="Arial" panose="020B0604020202020204" pitchFamily="34" charset="0"/>
                <a:cs typeface="Arial" panose="020B0604020202020204" pitchFamily="34" charset="0"/>
              </a:rPr>
              <a:t>R2R: http://</a:t>
            </a:r>
            <a:r>
              <a:rPr lang="en-US" dirty="0" smtClean="0">
                <a:solidFill>
                  <a:srgbClr val="24213E">
                    <a:lumMod val="75000"/>
                    <a:lumOff val="25000"/>
                  </a:srgbClr>
                </a:solidFill>
                <a:latin typeface="Arial" panose="020B0604020202020204" pitchFamily="34" charset="0"/>
                <a:cs typeface="Arial" panose="020B0604020202020204" pitchFamily="34" charset="0"/>
              </a:rPr>
              <a:t>rvdata.us/</a:t>
            </a:r>
            <a:endParaRPr lang="en-US" dirty="0">
              <a:solidFill>
                <a:srgbClr val="24213E">
                  <a:lumMod val="75000"/>
                  <a:lumOff val="25000"/>
                </a:srgbClr>
              </a:solidFill>
              <a:latin typeface="Arial" panose="020B0604020202020204" pitchFamily="34" charset="0"/>
              <a:cs typeface="Arial" panose="020B0604020202020204" pitchFamily="34" charset="0"/>
            </a:endParaRPr>
          </a:p>
        </p:txBody>
      </p:sp>
      <p:sp>
        <p:nvSpPr>
          <p:cNvPr id="9" name="Footer Placeholder 3"/>
          <p:cNvSpPr txBox="1">
            <a:spLocks/>
          </p:cNvSpPr>
          <p:nvPr/>
        </p:nvSpPr>
        <p:spPr>
          <a:xfrm>
            <a:off x="4407431" y="6019800"/>
            <a:ext cx="4431769" cy="645550"/>
          </a:xfrm>
          <a:prstGeom prst="rect">
            <a:avLst/>
          </a:prstGeom>
        </p:spPr>
        <p:txBody>
          <a:bodyPr/>
          <a:lstStyle>
            <a:defPPr>
              <a:defRPr lang="en-US"/>
            </a:defPPr>
            <a:lvl1pPr marL="0" algn="ctr" defTabSz="914400" rtl="0" eaLnBrk="1" latinLnBrk="0" hangingPunct="1">
              <a:defRPr sz="1800" kern="1200" baseline="0">
                <a:solidFill>
                  <a:schemeClr val="bg2">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smtClean="0">
                <a:solidFill>
                  <a:srgbClr val="24213E">
                    <a:lumMod val="75000"/>
                    <a:lumOff val="25000"/>
                  </a:srgbClr>
                </a:solidFill>
                <a:latin typeface="Arial" panose="020B0604020202020204" pitchFamily="34" charset="0"/>
                <a:cs typeface="Arial" panose="020B0604020202020204" pitchFamily="34" charset="0"/>
              </a:rPr>
              <a:t>DataONE</a:t>
            </a:r>
            <a:r>
              <a:rPr lang="en-US" dirty="0" smtClean="0">
                <a:solidFill>
                  <a:srgbClr val="24213E">
                    <a:lumMod val="75000"/>
                    <a:lumOff val="25000"/>
                  </a:srgbClr>
                </a:solidFill>
                <a:latin typeface="Arial" panose="020B0604020202020204" pitchFamily="34" charset="0"/>
                <a:cs typeface="Arial" panose="020B0604020202020204" pitchFamily="34" charset="0"/>
              </a:rPr>
              <a:t>: </a:t>
            </a:r>
            <a:r>
              <a:rPr lang="en-US" dirty="0">
                <a:solidFill>
                  <a:srgbClr val="24213E">
                    <a:lumMod val="75000"/>
                    <a:lumOff val="25000"/>
                  </a:srgbClr>
                </a:solidFill>
                <a:latin typeface="Arial" panose="020B0604020202020204" pitchFamily="34" charset="0"/>
                <a:cs typeface="Arial" panose="020B0604020202020204" pitchFamily="34" charset="0"/>
              </a:rPr>
              <a:t>http://dataone.org/</a:t>
            </a:r>
            <a:endParaRPr lang="en-US" dirty="0" smtClean="0">
              <a:solidFill>
                <a:srgbClr val="24213E">
                  <a:lumMod val="75000"/>
                  <a:lumOff val="25000"/>
                </a:srgbClr>
              </a:solidFill>
              <a:latin typeface="Arial" panose="020B0604020202020204" pitchFamily="34" charset="0"/>
              <a:cs typeface="Arial" panose="020B0604020202020204" pitchFamily="34" charset="0"/>
            </a:endParaRPr>
          </a:p>
          <a:p>
            <a:pPr algn="l"/>
            <a:r>
              <a:rPr lang="en-US" dirty="0" smtClean="0">
                <a:solidFill>
                  <a:srgbClr val="24213E">
                    <a:lumMod val="75000"/>
                    <a:lumOff val="25000"/>
                  </a:srgbClr>
                </a:solidFill>
                <a:latin typeface="Arial" panose="020B0604020202020204" pitchFamily="34" charset="0"/>
                <a:cs typeface="Arial" panose="020B0604020202020204" pitchFamily="34" charset="0"/>
              </a:rPr>
              <a:t>IODP: </a:t>
            </a:r>
            <a:r>
              <a:rPr lang="en-US" dirty="0" smtClean="0">
                <a:solidFill>
                  <a:srgbClr val="24213E">
                    <a:lumMod val="75000"/>
                    <a:lumOff val="25000"/>
                  </a:srgbClr>
                </a:solidFill>
                <a:latin typeface="Arial" panose="020B0604020202020204" pitchFamily="34" charset="0"/>
                <a:cs typeface="Arial" panose="020B0604020202020204" pitchFamily="34" charset="0"/>
              </a:rPr>
              <a:t>http://</a:t>
            </a:r>
            <a:r>
              <a:rPr lang="en-US" dirty="0" smtClean="0">
                <a:solidFill>
                  <a:srgbClr val="24213E">
                    <a:lumMod val="75000"/>
                    <a:lumOff val="25000"/>
                  </a:srgbClr>
                </a:solidFill>
                <a:latin typeface="Arial" panose="020B0604020202020204" pitchFamily="34" charset="0"/>
                <a:cs typeface="Arial" panose="020B0604020202020204" pitchFamily="34" charset="0"/>
              </a:rPr>
              <a:t>iodp.org</a:t>
            </a:r>
            <a:r>
              <a:rPr lang="en-US" dirty="0">
                <a:solidFill>
                  <a:srgbClr val="24213E">
                    <a:lumMod val="75000"/>
                    <a:lumOff val="25000"/>
                  </a:srgbClr>
                </a:solidFill>
                <a:latin typeface="Arial" panose="020B0604020202020204" pitchFamily="34" charset="0"/>
                <a:cs typeface="Arial" panose="020B0604020202020204" pitchFamily="34" charset="0"/>
              </a:rPr>
              <a:t>/</a:t>
            </a:r>
            <a:r>
              <a:rPr lang="en-US" dirty="0" smtClean="0">
                <a:solidFill>
                  <a:srgbClr val="24213E">
                    <a:lumMod val="75000"/>
                    <a:lumOff val="25000"/>
                  </a:srgbClr>
                </a:solidFill>
                <a:latin typeface="Arial" panose="020B0604020202020204" pitchFamily="34" charset="0"/>
                <a:cs typeface="Arial" panose="020B0604020202020204" pitchFamily="34" charset="0"/>
              </a:rPr>
              <a:t/>
            </a:r>
            <a:br>
              <a:rPr lang="en-US" dirty="0" smtClean="0">
                <a:solidFill>
                  <a:srgbClr val="24213E">
                    <a:lumMod val="75000"/>
                    <a:lumOff val="25000"/>
                  </a:srgbClr>
                </a:solidFill>
                <a:latin typeface="Arial" panose="020B0604020202020204" pitchFamily="34" charset="0"/>
                <a:cs typeface="Arial" panose="020B0604020202020204" pitchFamily="34" charset="0"/>
              </a:rPr>
            </a:br>
            <a:r>
              <a:rPr lang="en-US" dirty="0" smtClean="0">
                <a:solidFill>
                  <a:srgbClr val="24213E">
                    <a:lumMod val="75000"/>
                    <a:lumOff val="25000"/>
                  </a:srgbClr>
                </a:solidFill>
                <a:latin typeface="Arial" panose="020B0604020202020204" pitchFamily="34" charset="0"/>
                <a:cs typeface="Arial" panose="020B0604020202020204" pitchFamily="34" charset="0"/>
              </a:rPr>
              <a:t> </a:t>
            </a:r>
            <a:endParaRPr lang="en-US" dirty="0">
              <a:solidFill>
                <a:srgbClr val="24213E">
                  <a:lumMod val="75000"/>
                  <a:lumOff val="25000"/>
                </a:srgbClr>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00200"/>
            <a:ext cx="3657600" cy="2818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7431" y="1600200"/>
            <a:ext cx="4234196" cy="2818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1353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075895" y="6273258"/>
            <a:ext cx="1027522" cy="5279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descr="\\dmoserv2.whoi.edu\CLC\meetings\2016-07_19-22_S-ESIP\SCHEDULE\BCO-DMO_poster\BCODMO_Data_noText_20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3709"/>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277677"/>
            <a:ext cx="8991600" cy="1143000"/>
          </a:xfrm>
        </p:spPr>
        <p:txBody>
          <a:bodyPr/>
          <a:lstStyle/>
          <a:p>
            <a:pPr algn="ctr"/>
            <a:r>
              <a:rPr lang="en-US" dirty="0" smtClean="0"/>
              <a:t>distributed data … global science</a:t>
            </a:r>
            <a:endParaRPr lang="en-US"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016" y="3864864"/>
            <a:ext cx="52766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0416" y="3933253"/>
            <a:ext cx="762000" cy="357021"/>
          </a:xfrm>
          <a:prstGeom prst="rect">
            <a:avLst/>
          </a:prstGeom>
          <a:noFill/>
        </p:spPr>
        <p:txBody>
          <a:bodyPr wrap="square" lIns="0" tIns="73152" rIns="0" bIns="36576" rtlCol="0">
            <a:spAutoFit/>
          </a:bodyPr>
          <a:lstStyle/>
          <a:p>
            <a:pPr algn="ctr"/>
            <a:r>
              <a:rPr lang="en-US" sz="1600" b="1" dirty="0" smtClean="0">
                <a:latin typeface="Arial" panose="020B0604020202020204" pitchFamily="34" charset="0"/>
                <a:cs typeface="Arial" panose="020B0604020202020204" pitchFamily="34" charset="0"/>
              </a:rPr>
              <a:t>R2R</a:t>
            </a:r>
          </a:p>
        </p:txBody>
      </p:sp>
    </p:spTree>
    <p:extLst>
      <p:ext uri="{BB962C8B-B14F-4D97-AF65-F5344CB8AC3E}">
        <p14:creationId xmlns:p14="http://schemas.microsoft.com/office/powerpoint/2010/main" val="18292783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pPr algn="l"/>
            <a:r>
              <a:rPr lang="en-US" smtClean="0">
                <a:solidFill>
                  <a:srgbClr val="24213E">
                    <a:lumMod val="75000"/>
                    <a:lumOff val="25000"/>
                  </a:srgbClr>
                </a:solidFill>
              </a:rPr>
              <a:t>bco-dmo.org</a:t>
            </a:r>
            <a:endParaRPr lang="en-US" dirty="0">
              <a:solidFill>
                <a:srgbClr val="24213E">
                  <a:lumMod val="75000"/>
                  <a:lumOff val="25000"/>
                </a:srgb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456" y="6496456"/>
            <a:ext cx="2495144" cy="357021"/>
          </a:xfrm>
          <a:prstGeom prst="rect">
            <a:avLst/>
          </a:prstGeom>
          <a:noFill/>
        </p:spPr>
        <p:txBody>
          <a:bodyPr wrap="square" lIns="0" tIns="73152" rIns="0" bIns="36576" rtlCol="0">
            <a:spAutoFit/>
          </a:bodyPr>
          <a:lstStyle/>
          <a:p>
            <a:r>
              <a:rPr lang="en-US" sz="16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Jack Cook, WHOI, 2012)</a:t>
            </a:r>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62813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28" y="4434620"/>
            <a:ext cx="2743200" cy="177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5031" y="3790664"/>
            <a:ext cx="2743200" cy="179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3796" y="1828800"/>
            <a:ext cx="2743200" cy="1806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5031" y="2075688"/>
            <a:ext cx="2743200" cy="157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728" y="1280647"/>
            <a:ext cx="2743200" cy="2204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3796" y="4354000"/>
            <a:ext cx="2743200" cy="189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8"/>
          <p:cNvSpPr>
            <a:spLocks noChangeArrowheads="1"/>
          </p:cNvSpPr>
          <p:nvPr/>
        </p:nvSpPr>
        <p:spPr bwMode="auto">
          <a:xfrm>
            <a:off x="6293796" y="3947160"/>
            <a:ext cx="2743200" cy="42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algn="ctr" defTabSz="455825" eaLnBrk="0" fontAlgn="base" hangingPunct="0">
              <a:spcBef>
                <a:spcPct val="0"/>
              </a:spcBef>
              <a:spcAft>
                <a:spcPct val="0"/>
              </a:spcAft>
            </a:pPr>
            <a:r>
              <a:rPr lang="en-US" altLang="en-US" sz="2200" dirty="0" smtClean="0">
                <a:solidFill>
                  <a:prstClr val="white"/>
                </a:solidFill>
                <a:latin typeface="Calibri" charset="0"/>
              </a:rPr>
              <a:t>Publications</a:t>
            </a:r>
            <a:endParaRPr lang="en-US" altLang="en-US" sz="2200" dirty="0">
              <a:solidFill>
                <a:prstClr val="white"/>
              </a:solidFill>
            </a:endParaRPr>
          </a:p>
        </p:txBody>
      </p:sp>
      <p:sp>
        <p:nvSpPr>
          <p:cNvPr id="39" name="Title 1"/>
          <p:cNvSpPr txBox="1">
            <a:spLocks/>
          </p:cNvSpPr>
          <p:nvPr/>
        </p:nvSpPr>
        <p:spPr bwMode="auto">
          <a:xfrm>
            <a:off x="137448" y="12395"/>
            <a:ext cx="8899548" cy="63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508000" rtl="0" eaLnBrk="0" fontAlgn="base" hangingPunct="0">
              <a:spcBef>
                <a:spcPct val="0"/>
              </a:spcBef>
              <a:spcAft>
                <a:spcPct val="0"/>
              </a:spcAft>
              <a:defRPr sz="4900" kern="1200">
                <a:solidFill>
                  <a:schemeClr val="tx1"/>
                </a:solidFill>
                <a:latin typeface="+mj-lt"/>
                <a:ea typeface="ＭＳ Ｐゴシック" pitchFamily="-65" charset="-128"/>
                <a:cs typeface="ＭＳ Ｐゴシック" pitchFamily="-65" charset="-128"/>
              </a:defRPr>
            </a:lvl1pPr>
            <a:lvl2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2pPr>
            <a:lvl3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3pPr>
            <a:lvl4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4pPr>
            <a:lvl5pPr algn="ctr" defTabSz="508000" rtl="0" eaLnBrk="0" fontAlgn="base" hangingPunct="0">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5pPr>
            <a:lvl6pPr marL="509412"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6pPr>
            <a:lvl7pPr marL="1018824"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7pPr>
            <a:lvl8pPr marL="1528237"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8pPr>
            <a:lvl9pPr marL="2037649" algn="ctr" defTabSz="509412" rtl="0" fontAlgn="base">
              <a:spcBef>
                <a:spcPct val="0"/>
              </a:spcBef>
              <a:spcAft>
                <a:spcPct val="0"/>
              </a:spcAft>
              <a:defRPr sz="4900">
                <a:solidFill>
                  <a:schemeClr val="tx1"/>
                </a:solidFill>
                <a:latin typeface="Calibri" pitchFamily="-65" charset="0"/>
                <a:ea typeface="ＭＳ Ｐゴシック" pitchFamily="-65" charset="-128"/>
                <a:cs typeface="ＭＳ Ｐゴシック" pitchFamily="-65" charset="-128"/>
              </a:defRPr>
            </a:lvl9pPr>
          </a:lstStyle>
          <a:p>
            <a:r>
              <a:rPr lang="en-US" altLang="en-US" sz="3900" dirty="0" smtClean="0">
                <a:solidFill>
                  <a:srgbClr val="FFFF00"/>
                </a:solidFill>
                <a:ea typeface="ＭＳ Ｐゴシック" charset="-128"/>
                <a:cs typeface="ＭＳ Ｐゴシック" charset="-128"/>
              </a:rPr>
              <a:t>Distributed Related Resources</a:t>
            </a:r>
            <a:endParaRPr lang="en-US" altLang="en-US" sz="3900" dirty="0">
              <a:solidFill>
                <a:srgbClr val="FFFF00"/>
              </a:solidFill>
              <a:ea typeface="ＭＳ Ｐゴシック" charset="-128"/>
              <a:cs typeface="ＭＳ Ｐゴシック" charset="-128"/>
            </a:endParaRPr>
          </a:p>
        </p:txBody>
      </p:sp>
      <p:sp>
        <p:nvSpPr>
          <p:cNvPr id="10" name="Rectangle 8"/>
          <p:cNvSpPr>
            <a:spLocks noChangeArrowheads="1"/>
          </p:cNvSpPr>
          <p:nvPr/>
        </p:nvSpPr>
        <p:spPr bwMode="auto">
          <a:xfrm>
            <a:off x="6293796" y="1414272"/>
            <a:ext cx="2743200" cy="42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algn="ctr" defTabSz="455825" eaLnBrk="0" fontAlgn="base" hangingPunct="0">
              <a:spcBef>
                <a:spcPct val="0"/>
              </a:spcBef>
              <a:spcAft>
                <a:spcPct val="0"/>
              </a:spcAft>
            </a:pPr>
            <a:r>
              <a:rPr lang="en-US" altLang="en-US" sz="2200" dirty="0" smtClean="0">
                <a:solidFill>
                  <a:prstClr val="white"/>
                </a:solidFill>
                <a:latin typeface="Calibri" charset="0"/>
              </a:rPr>
              <a:t>Physical Samples</a:t>
            </a:r>
            <a:endParaRPr lang="en-US" altLang="en-US" sz="2200" dirty="0">
              <a:solidFill>
                <a:prstClr val="white"/>
              </a:solidFill>
            </a:endParaRPr>
          </a:p>
        </p:txBody>
      </p:sp>
      <p:sp>
        <p:nvSpPr>
          <p:cNvPr id="11" name="Rectangle 8"/>
          <p:cNvSpPr>
            <a:spLocks noChangeArrowheads="1"/>
          </p:cNvSpPr>
          <p:nvPr/>
        </p:nvSpPr>
        <p:spPr bwMode="auto">
          <a:xfrm>
            <a:off x="3205031" y="1676400"/>
            <a:ext cx="2743200" cy="42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defTabSz="455825" eaLnBrk="0" fontAlgn="base" hangingPunct="0">
              <a:spcBef>
                <a:spcPct val="0"/>
              </a:spcBef>
              <a:spcAft>
                <a:spcPct val="0"/>
              </a:spcAft>
            </a:pPr>
            <a:r>
              <a:rPr lang="en-US" altLang="en-US" sz="2200" dirty="0" smtClean="0">
                <a:solidFill>
                  <a:prstClr val="white"/>
                </a:solidFill>
                <a:latin typeface="Calibri" charset="0"/>
              </a:rPr>
              <a:t>Data Sets</a:t>
            </a:r>
            <a:endParaRPr lang="en-US" altLang="en-US" sz="2200" dirty="0">
              <a:solidFill>
                <a:prstClr val="white"/>
              </a:solidFill>
            </a:endParaRPr>
          </a:p>
        </p:txBody>
      </p:sp>
      <p:sp>
        <p:nvSpPr>
          <p:cNvPr id="12" name="Rectangle 8"/>
          <p:cNvSpPr>
            <a:spLocks noChangeArrowheads="1"/>
          </p:cNvSpPr>
          <p:nvPr/>
        </p:nvSpPr>
        <p:spPr bwMode="auto">
          <a:xfrm>
            <a:off x="109728" y="886674"/>
            <a:ext cx="2743200" cy="42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algn="ctr" defTabSz="455825" eaLnBrk="0" fontAlgn="base" hangingPunct="0">
              <a:spcBef>
                <a:spcPct val="0"/>
              </a:spcBef>
              <a:spcAft>
                <a:spcPct val="0"/>
              </a:spcAft>
            </a:pPr>
            <a:r>
              <a:rPr lang="en-US" altLang="en-US" sz="2200" dirty="0" smtClean="0">
                <a:solidFill>
                  <a:prstClr val="white"/>
                </a:solidFill>
                <a:latin typeface="Calibri" charset="0"/>
              </a:rPr>
              <a:t>Funding Source</a:t>
            </a:r>
            <a:endParaRPr lang="en-US" altLang="en-US" sz="2200" dirty="0">
              <a:solidFill>
                <a:prstClr val="white"/>
              </a:solidFill>
            </a:endParaRPr>
          </a:p>
        </p:txBody>
      </p:sp>
      <p:sp>
        <p:nvSpPr>
          <p:cNvPr id="13" name="Rectangle 8"/>
          <p:cNvSpPr>
            <a:spLocks noChangeArrowheads="1"/>
          </p:cNvSpPr>
          <p:nvPr/>
        </p:nvSpPr>
        <p:spPr bwMode="auto">
          <a:xfrm>
            <a:off x="109728" y="3697224"/>
            <a:ext cx="2743200" cy="75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48" tIns="41025" rIns="82048" bIns="41025">
            <a:spAutoFit/>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eaLnBrk="0" fontAlgn="base" hangingPunct="0">
              <a:spcBef>
                <a:spcPct val="0"/>
              </a:spcBef>
              <a:spcAft>
                <a:spcPct val="0"/>
              </a:spcAft>
              <a:defRPr>
                <a:solidFill>
                  <a:schemeClr val="tx1"/>
                </a:solidFill>
                <a:latin typeface="News Gothic MT" charset="0"/>
                <a:ea typeface="ＭＳ Ｐゴシック" charset="-128"/>
              </a:defRPr>
            </a:lvl6pPr>
            <a:lvl7pPr marL="2971800" indent="-228600" defTabSz="457200" eaLnBrk="0" fontAlgn="base" hangingPunct="0">
              <a:spcBef>
                <a:spcPct val="0"/>
              </a:spcBef>
              <a:spcAft>
                <a:spcPct val="0"/>
              </a:spcAft>
              <a:defRPr>
                <a:solidFill>
                  <a:schemeClr val="tx1"/>
                </a:solidFill>
                <a:latin typeface="News Gothic MT" charset="0"/>
                <a:ea typeface="ＭＳ Ｐゴシック" charset="-128"/>
              </a:defRPr>
            </a:lvl7pPr>
            <a:lvl8pPr marL="3429000" indent="-228600" defTabSz="457200" eaLnBrk="0" fontAlgn="base" hangingPunct="0">
              <a:spcBef>
                <a:spcPct val="0"/>
              </a:spcBef>
              <a:spcAft>
                <a:spcPct val="0"/>
              </a:spcAft>
              <a:defRPr>
                <a:solidFill>
                  <a:schemeClr val="tx1"/>
                </a:solidFill>
                <a:latin typeface="News Gothic MT" charset="0"/>
                <a:ea typeface="ＭＳ Ｐゴシック" charset="-128"/>
              </a:defRPr>
            </a:lvl8pPr>
            <a:lvl9pPr marL="3886200" indent="-228600" defTabSz="457200" eaLnBrk="0" fontAlgn="base" hangingPunct="0">
              <a:spcBef>
                <a:spcPct val="0"/>
              </a:spcBef>
              <a:spcAft>
                <a:spcPct val="0"/>
              </a:spcAft>
              <a:defRPr>
                <a:solidFill>
                  <a:schemeClr val="tx1"/>
                </a:solidFill>
                <a:latin typeface="News Gothic MT" charset="0"/>
                <a:ea typeface="ＭＳ Ｐゴシック" charset="-128"/>
              </a:defRPr>
            </a:lvl9pPr>
          </a:lstStyle>
          <a:p>
            <a:pPr algn="ctr" defTabSz="455825" eaLnBrk="0" fontAlgn="base" hangingPunct="0">
              <a:spcBef>
                <a:spcPct val="0"/>
              </a:spcBef>
              <a:spcAft>
                <a:spcPct val="0"/>
              </a:spcAft>
            </a:pPr>
            <a:r>
              <a:rPr lang="en-US" altLang="en-US" sz="2200" dirty="0" smtClean="0">
                <a:solidFill>
                  <a:prstClr val="white"/>
                </a:solidFill>
                <a:latin typeface="Calibri" charset="0"/>
              </a:rPr>
              <a:t>Field Expedition</a:t>
            </a:r>
            <a:br>
              <a:rPr lang="en-US" altLang="en-US" sz="2200" dirty="0" smtClean="0">
                <a:solidFill>
                  <a:prstClr val="white"/>
                </a:solidFill>
                <a:latin typeface="Calibri" charset="0"/>
              </a:rPr>
            </a:br>
            <a:r>
              <a:rPr lang="en-US" altLang="en-US" sz="2200" dirty="0" smtClean="0">
                <a:solidFill>
                  <a:prstClr val="white"/>
                </a:solidFill>
                <a:latin typeface="Calibri" charset="0"/>
              </a:rPr>
              <a:t>(e.g. cruise)</a:t>
            </a:r>
            <a:endParaRPr lang="en-US" altLang="en-US" sz="2200" dirty="0">
              <a:solidFill>
                <a:prstClr val="white"/>
              </a:solidFill>
            </a:endParaRPr>
          </a:p>
        </p:txBody>
      </p:sp>
    </p:spTree>
    <p:extLst>
      <p:ext uri="{BB962C8B-B14F-4D97-AF65-F5344CB8AC3E}">
        <p14:creationId xmlns:p14="http://schemas.microsoft.com/office/powerpoint/2010/main" val="585251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R2R</a:t>
            </a:r>
            <a:r>
              <a:rPr lang="en-US"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Bco-dmo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DataONE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600201"/>
            <a:ext cx="8229600" cy="3810000"/>
          </a:xfrm>
        </p:spPr>
        <p:txBody>
          <a:bodyPr>
            <a:normAutofit/>
          </a:bodyPr>
          <a:lstStyle/>
          <a:p>
            <a:pPr marL="457200" indent="-457200">
              <a:buFont typeface="Arial" panose="020B0604020202020204" pitchFamily="34" charset="0"/>
              <a:buChar char="•"/>
            </a:pPr>
            <a:r>
              <a:rPr lang="en-US" sz="2400" dirty="0"/>
              <a:t>R2R provides stewardship of routinely-acquired environmental sensor data from U.S. academic research vessels, and a catalog of </a:t>
            </a:r>
            <a:r>
              <a:rPr lang="en-US" sz="2400" dirty="0" smtClean="0"/>
              <a:t>cruises</a:t>
            </a:r>
            <a:br>
              <a:rPr lang="en-US" sz="2400" dirty="0" smtClean="0"/>
            </a:br>
            <a:endParaRPr lang="en-US" sz="1000" dirty="0" smtClean="0"/>
          </a:p>
          <a:p>
            <a:pPr marL="457200" indent="-457200">
              <a:buFont typeface="Arial" panose="020B0604020202020204" pitchFamily="34" charset="0"/>
              <a:buChar char="•"/>
            </a:pPr>
            <a:r>
              <a:rPr lang="en-US" sz="2400" dirty="0" smtClean="0"/>
              <a:t>BCO-DMO works </a:t>
            </a:r>
            <a:r>
              <a:rPr lang="en-US" sz="2400" dirty="0"/>
              <a:t>in partnership with </a:t>
            </a:r>
            <a:r>
              <a:rPr lang="en-US" sz="2400" dirty="0" smtClean="0"/>
              <a:t>NSF-funded researchers to help improve access to marine research data some of which is acquired during research cruises</a:t>
            </a:r>
            <a:r>
              <a:rPr lang="en-US" sz="1000" dirty="0"/>
              <a:t/>
            </a:r>
            <a:br>
              <a:rPr lang="en-US" sz="1000" dirty="0"/>
            </a:br>
            <a:endParaRPr lang="en-US" sz="1000" dirty="0"/>
          </a:p>
          <a:p>
            <a:pPr marL="457200" indent="-457200">
              <a:buFont typeface="Arial" panose="020B0604020202020204" pitchFamily="34" charset="0"/>
              <a:buChar char="•"/>
            </a:pPr>
            <a:r>
              <a:rPr lang="en-US" sz="2400" dirty="0" err="1" smtClean="0"/>
              <a:t>DataONE</a:t>
            </a:r>
            <a:r>
              <a:rPr lang="en-US" sz="2400" dirty="0" smtClean="0"/>
              <a:t> is a global network that federates content from many repositories including R2R and BCO-DMO </a:t>
            </a:r>
            <a:endParaRPr lang="en-US" sz="2400" dirty="0" smtClean="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832" y="5622925"/>
            <a:ext cx="9937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92352" y="5849112"/>
            <a:ext cx="6629400" cy="603242"/>
          </a:xfrm>
          <a:prstGeom prst="rect">
            <a:avLst/>
          </a:prstGeom>
          <a:solidFill>
            <a:srgbClr val="E4E4E4"/>
          </a:solidFill>
        </p:spPr>
        <p:txBody>
          <a:bodyPr wrap="square" lIns="0" tIns="73152" rIns="0" bIns="36576" rtlCol="0">
            <a:spAutoFit/>
          </a:bodyPr>
          <a:lstStyle/>
          <a:p>
            <a:pPr algn="ctr"/>
            <a:r>
              <a:rPr lang="en-US" sz="1600" b="1" dirty="0" smtClean="0">
                <a:solidFill>
                  <a:schemeClr val="bg2">
                    <a:lumMod val="75000"/>
                    <a:lumOff val="25000"/>
                  </a:schemeClr>
                </a:solidFill>
              </a:rPr>
              <a:t>Repositories funded primarily by U.S. National Science Foundation </a:t>
            </a:r>
            <a:br>
              <a:rPr lang="en-US" sz="1600" b="1" dirty="0" smtClean="0">
                <a:solidFill>
                  <a:schemeClr val="bg2">
                    <a:lumMod val="75000"/>
                    <a:lumOff val="25000"/>
                  </a:schemeClr>
                </a:solidFill>
              </a:rPr>
            </a:br>
            <a:r>
              <a:rPr lang="en-US" sz="1600" b="1" dirty="0" smtClean="0">
                <a:solidFill>
                  <a:schemeClr val="bg2">
                    <a:lumMod val="75000"/>
                    <a:lumOff val="25000"/>
                  </a:schemeClr>
                </a:solidFill>
              </a:rPr>
              <a:t>with additional support from NOAA, ONR, GBMF and SOI</a:t>
            </a:r>
          </a:p>
        </p:txBody>
      </p:sp>
    </p:spTree>
    <p:extLst>
      <p:ext uri="{BB962C8B-B14F-4D97-AF65-F5344CB8AC3E}">
        <p14:creationId xmlns:p14="http://schemas.microsoft.com/office/powerpoint/2010/main" val="3699487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7677"/>
            <a:ext cx="8610600" cy="1143000"/>
          </a:xfrm>
        </p:spPr>
        <p:txBody>
          <a:bodyPr/>
          <a:lstStyle/>
          <a:p>
            <a:r>
              <a:rPr lang="en-US" dirty="0" smtClean="0"/>
              <a:t>Free text Metadata – not enough</a:t>
            </a:r>
            <a:endParaRPr lang="en-US" dirty="0"/>
          </a:p>
        </p:txBody>
      </p:sp>
      <p:pic>
        <p:nvPicPr>
          <p:cNvPr id="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00" y="1428633"/>
            <a:ext cx="3352800" cy="276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a:spLocks noGrp="1"/>
          </p:cNvSpPr>
          <p:nvPr>
            <p:ph idx="1"/>
          </p:nvPr>
        </p:nvSpPr>
        <p:spPr>
          <a:xfrm>
            <a:off x="457200" y="4286367"/>
            <a:ext cx="8229600" cy="2266833"/>
          </a:xfrm>
        </p:spPr>
        <p:txBody>
          <a:bodyPr>
            <a:normAutofit/>
          </a:bodyPr>
          <a:lstStyle/>
          <a:p>
            <a:r>
              <a:rPr lang="en-US" dirty="0" smtClean="0"/>
              <a:t>Sufficient metadata is essential but plain text metadata is not enough.  Semantic Web technologies help to improve discovery and access.</a:t>
            </a:r>
            <a:endParaRPr lang="en-US" dirty="0"/>
          </a:p>
        </p:txBody>
      </p:sp>
      <p:sp>
        <p:nvSpPr>
          <p:cNvPr id="11" name="Content Placeholder 2"/>
          <p:cNvSpPr txBox="1">
            <a:spLocks/>
          </p:cNvSpPr>
          <p:nvPr/>
        </p:nvSpPr>
        <p:spPr>
          <a:xfrm>
            <a:off x="3733800" y="1447800"/>
            <a:ext cx="5257800" cy="226683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ct val="20000"/>
              </a:spcBef>
              <a:buFontTx/>
              <a:buNone/>
              <a:defRPr sz="3200" kern="1200">
                <a:solidFill>
                  <a:srgbClr val="003456"/>
                </a:solidFill>
                <a:latin typeface="Arial" pitchFamily="34" charset="0"/>
                <a:ea typeface="+mn-ea"/>
                <a:cs typeface="Arial" pitchFamily="34" charset="0"/>
              </a:defRPr>
            </a:lvl1pPr>
            <a:lvl2pPr marL="742950" indent="-285750" algn="l" defTabSz="914400" rtl="0" eaLnBrk="1" latinLnBrk="0" hangingPunct="1">
              <a:lnSpc>
                <a:spcPct val="100000"/>
              </a:lnSpc>
              <a:spcBef>
                <a:spcPct val="20000"/>
              </a:spcBef>
              <a:buClr>
                <a:srgbClr val="778E4B"/>
              </a:buClr>
              <a:buFont typeface="Wingdings" pitchFamily="2" charset="2"/>
              <a:buChar char="v"/>
              <a:defRPr sz="2800" kern="1200">
                <a:solidFill>
                  <a:srgbClr val="003456"/>
                </a:solidFill>
                <a:latin typeface="Arial" pitchFamily="34" charset="0"/>
                <a:ea typeface="+mn-ea"/>
                <a:cs typeface="Arial" pitchFamily="34" charset="0"/>
              </a:defRPr>
            </a:lvl2pPr>
            <a:lvl3pPr marL="1143000" indent="-228600" algn="l" defTabSz="914400" rtl="0" eaLnBrk="1" latinLnBrk="0" hangingPunct="1">
              <a:lnSpc>
                <a:spcPct val="100000"/>
              </a:lnSpc>
              <a:spcBef>
                <a:spcPct val="20000"/>
              </a:spcBef>
              <a:buClr>
                <a:srgbClr val="778E4B"/>
              </a:buClr>
              <a:buSzPct val="100000"/>
              <a:buFont typeface="Wingdings" pitchFamily="2" charset="2"/>
              <a:buChar char="Ø"/>
              <a:defRPr sz="2400" kern="1200">
                <a:solidFill>
                  <a:srgbClr val="003456"/>
                </a:solidFill>
                <a:latin typeface="Arial" pitchFamily="34" charset="0"/>
                <a:ea typeface="+mn-ea"/>
                <a:cs typeface="Arial" pitchFamily="34" charset="0"/>
              </a:defRPr>
            </a:lvl3pPr>
            <a:lvl4pPr marL="1600200" indent="-228600" algn="l" defTabSz="914400" rtl="0" eaLnBrk="1" latinLnBrk="0" hangingPunct="1">
              <a:lnSpc>
                <a:spcPct val="100000"/>
              </a:lnSpc>
              <a:spcBef>
                <a:spcPct val="20000"/>
              </a:spcBef>
              <a:buClr>
                <a:srgbClr val="778E4B"/>
              </a:buClr>
              <a:buSzPct val="150000"/>
              <a:buFont typeface="Arial" pitchFamily="34" charset="0"/>
              <a:buChar char="»"/>
              <a:defRPr sz="2000" kern="1200">
                <a:solidFill>
                  <a:srgbClr val="003456"/>
                </a:solidFill>
                <a:latin typeface="Arial" pitchFamily="34" charset="0"/>
                <a:ea typeface="+mn-ea"/>
                <a:cs typeface="Arial" pitchFamily="34" charset="0"/>
              </a:defRPr>
            </a:lvl4pPr>
            <a:lvl5pPr marL="2057400" indent="-228600" algn="l" defTabSz="914400" rtl="0" eaLnBrk="1" latinLnBrk="0" hangingPunct="1">
              <a:lnSpc>
                <a:spcPct val="100000"/>
              </a:lnSpc>
              <a:spcBef>
                <a:spcPct val="20000"/>
              </a:spcBef>
              <a:buClr>
                <a:srgbClr val="778E4B"/>
              </a:buClr>
              <a:buSzPct val="150000"/>
              <a:buFont typeface="Wingdings" pitchFamily="2" charset="2"/>
              <a:buChar char="§"/>
              <a:defRPr sz="2000" kern="1200">
                <a:solidFill>
                  <a:srgbClr val="003456"/>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Found we needed to disambiguate as much of the metadata content as possible.</a:t>
            </a:r>
          </a:p>
          <a:p>
            <a:endParaRPr lang="en-US" dirty="0"/>
          </a:p>
        </p:txBody>
      </p:sp>
    </p:spTree>
    <p:extLst>
      <p:ext uri="{BB962C8B-B14F-4D97-AF65-F5344CB8AC3E}">
        <p14:creationId xmlns:p14="http://schemas.microsoft.com/office/powerpoint/2010/main" val="893563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600200"/>
            <a:ext cx="7421880" cy="4953000"/>
          </a:xfrm>
        </p:spPr>
        <p:txBody>
          <a:bodyPr>
            <a:normAutofit fontScale="92500"/>
          </a:bodyPr>
          <a:lstStyle/>
          <a:p>
            <a:r>
              <a:rPr lang="en-US" dirty="0" smtClean="0"/>
              <a:t>Current practices in U.S. ocean science:</a:t>
            </a:r>
          </a:p>
          <a:p>
            <a:r>
              <a:rPr lang="en-US" dirty="0" smtClean="0"/>
              <a:t>DOIs </a:t>
            </a:r>
            <a:r>
              <a:rPr lang="en-US" dirty="0"/>
              <a:t>for Articles</a:t>
            </a:r>
          </a:p>
          <a:p>
            <a:r>
              <a:rPr lang="en-US" dirty="0" smtClean="0"/>
              <a:t>DOIs </a:t>
            </a:r>
            <a:r>
              <a:rPr lang="en-US" dirty="0"/>
              <a:t>for Datasets</a:t>
            </a:r>
          </a:p>
          <a:p>
            <a:r>
              <a:rPr lang="en-US" dirty="0" smtClean="0"/>
              <a:t>DOIs </a:t>
            </a:r>
            <a:r>
              <a:rPr lang="en-US" dirty="0"/>
              <a:t>for Documents</a:t>
            </a:r>
          </a:p>
          <a:p>
            <a:r>
              <a:rPr lang="en-US" dirty="0" err="1" smtClean="0"/>
              <a:t>FundRef</a:t>
            </a:r>
            <a:r>
              <a:rPr lang="en-US" dirty="0" smtClean="0"/>
              <a:t> </a:t>
            </a:r>
            <a:r>
              <a:rPr lang="en-US" dirty="0"/>
              <a:t>codes for Awards</a:t>
            </a:r>
          </a:p>
          <a:p>
            <a:r>
              <a:rPr lang="en-US" dirty="0" smtClean="0"/>
              <a:t>IGSNs </a:t>
            </a:r>
            <a:r>
              <a:rPr lang="en-US" dirty="0"/>
              <a:t>for Samples</a:t>
            </a:r>
          </a:p>
          <a:p>
            <a:r>
              <a:rPr lang="en-US" dirty="0" smtClean="0"/>
              <a:t>ORCIDs </a:t>
            </a:r>
            <a:r>
              <a:rPr lang="en-US" dirty="0"/>
              <a:t>for </a:t>
            </a:r>
            <a:r>
              <a:rPr lang="en-US" dirty="0" smtClean="0"/>
              <a:t>Persons</a:t>
            </a:r>
          </a:p>
          <a:p>
            <a:endParaRPr lang="en-US" dirty="0"/>
          </a:p>
          <a:p>
            <a:r>
              <a:rPr lang="en-US" dirty="0" smtClean="0"/>
              <a:t>(Hanson, 2016; 10.1029/2016EO043183)</a:t>
            </a:r>
            <a:endParaRPr lang="en-US" dirty="0"/>
          </a:p>
        </p:txBody>
      </p:sp>
      <p:sp>
        <p:nvSpPr>
          <p:cNvPr id="8" name="Title 1"/>
          <p:cNvSpPr>
            <a:spLocks noGrp="1"/>
          </p:cNvSpPr>
          <p:nvPr>
            <p:ph type="title"/>
          </p:nvPr>
        </p:nvSpPr>
        <p:spPr>
          <a:xfrm>
            <a:off x="457200" y="277677"/>
            <a:ext cx="8610600" cy="1143000"/>
          </a:xfrm>
        </p:spPr>
        <p:txBody>
          <a:bodyPr/>
          <a:lstStyle/>
          <a:p>
            <a:r>
              <a:rPr lang="en-US" dirty="0" smtClean="0"/>
              <a:t>Persistent  identifiers</a:t>
            </a:r>
            <a:endParaRPr lang="en-US" dirty="0"/>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9080" y="5029200"/>
            <a:ext cx="1188720"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7902734" y="2667000"/>
            <a:ext cx="1141412" cy="1106487"/>
            <a:chOff x="6015792" y="3843754"/>
            <a:chExt cx="1503947" cy="1440623"/>
          </a:xfrm>
        </p:grpSpPr>
        <p:sp>
          <p:nvSpPr>
            <p:cNvPr id="7" name="Rectangle 6"/>
            <p:cNvSpPr/>
            <p:nvPr/>
          </p:nvSpPr>
          <p:spPr>
            <a:xfrm>
              <a:off x="6015792" y="3843754"/>
              <a:ext cx="1503947" cy="1426155"/>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5080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FFFFFF"/>
                </a:solidFill>
                <a:effectLst/>
                <a:uLnTx/>
                <a:uFillTx/>
                <a:latin typeface="Calibri"/>
                <a:ea typeface="Calibri" charset="0"/>
                <a:cs typeface="Calibri" charset="0"/>
              </a:endParaRPr>
            </a:p>
          </p:txBody>
        </p:sp>
        <p:pic>
          <p:nvPicPr>
            <p:cNvPr id="9" name="Picture 2"/>
            <p:cNvPicPr preferRelativeResize="0">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6087979" y="3996490"/>
              <a:ext cx="1352282" cy="128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2"/>
          <p:cNvGrpSpPr>
            <a:grpSpLocks/>
          </p:cNvGrpSpPr>
          <p:nvPr/>
        </p:nvGrpSpPr>
        <p:grpSpPr bwMode="auto">
          <a:xfrm>
            <a:off x="7914640" y="1478280"/>
            <a:ext cx="1117600" cy="1041400"/>
            <a:chOff x="4427624" y="4463712"/>
            <a:chExt cx="1876926" cy="1672389"/>
          </a:xfrm>
        </p:grpSpPr>
        <p:sp>
          <p:nvSpPr>
            <p:cNvPr id="11" name="Rectangle 10"/>
            <p:cNvSpPr/>
            <p:nvPr/>
          </p:nvSpPr>
          <p:spPr>
            <a:xfrm>
              <a:off x="4427624" y="4463712"/>
              <a:ext cx="1876926" cy="1672389"/>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5080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FFFFFF"/>
                </a:solidFill>
                <a:effectLst/>
                <a:uLnTx/>
                <a:uFillTx/>
                <a:latin typeface="Calibri"/>
                <a:ea typeface="Calibri" charset="0"/>
                <a:cs typeface="Calibri" charset="0"/>
              </a:endParaRPr>
            </a:p>
          </p:txBody>
        </p:sp>
        <p:pic>
          <p:nvPicPr>
            <p:cNvPr id="12"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3100" y="4981575"/>
              <a:ext cx="17780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6546" y="3886200"/>
            <a:ext cx="1093788" cy="10937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1424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600200"/>
            <a:ext cx="8458200" cy="4953000"/>
          </a:xfrm>
        </p:spPr>
        <p:txBody>
          <a:bodyPr>
            <a:normAutofit/>
          </a:bodyPr>
          <a:lstStyle/>
          <a:p>
            <a:r>
              <a:rPr lang="en-US" dirty="0" smtClean="0"/>
              <a:t>Emerging practices in U.S. ocean science:</a:t>
            </a:r>
          </a:p>
          <a:p>
            <a:r>
              <a:rPr lang="en-US" dirty="0" smtClean="0"/>
              <a:t>GRID </a:t>
            </a:r>
            <a:r>
              <a:rPr lang="en-US" dirty="0"/>
              <a:t>IDs for Organizations</a:t>
            </a:r>
          </a:p>
          <a:p>
            <a:r>
              <a:rPr lang="en-US" dirty="0" smtClean="0"/>
              <a:t>DOIs for Collections (package of objects)</a:t>
            </a:r>
          </a:p>
          <a:p>
            <a:r>
              <a:rPr lang="en-US" dirty="0" smtClean="0"/>
              <a:t>DOIs </a:t>
            </a:r>
            <a:r>
              <a:rPr lang="en-US" dirty="0"/>
              <a:t>for Repositories (via RE3data.org)</a:t>
            </a:r>
          </a:p>
          <a:p>
            <a:r>
              <a:rPr lang="en-US" dirty="0" smtClean="0"/>
              <a:t>DOIs </a:t>
            </a:r>
            <a:r>
              <a:rPr lang="en-US" dirty="0"/>
              <a:t>for Expeditions (via </a:t>
            </a:r>
            <a:r>
              <a:rPr lang="en-US" dirty="0" smtClean="0"/>
              <a:t>e.g</a:t>
            </a:r>
            <a:r>
              <a:rPr lang="en-US" dirty="0"/>
              <a:t>. R2R</a:t>
            </a:r>
            <a:r>
              <a:rPr lang="en-US" dirty="0" smtClean="0"/>
              <a:t>, IODP</a:t>
            </a:r>
            <a:r>
              <a:rPr lang="en-US" dirty="0"/>
              <a:t>)</a:t>
            </a:r>
          </a:p>
          <a:p>
            <a:r>
              <a:rPr lang="en-US" dirty="0" smtClean="0"/>
              <a:t>DOIs </a:t>
            </a:r>
            <a:r>
              <a:rPr lang="en-US" dirty="0"/>
              <a:t>for Networks (via </a:t>
            </a:r>
            <a:r>
              <a:rPr lang="en-US" dirty="0" smtClean="0"/>
              <a:t>e.g</a:t>
            </a:r>
            <a:r>
              <a:rPr lang="en-US" dirty="0"/>
              <a:t>. FDSN)</a:t>
            </a:r>
          </a:p>
          <a:p>
            <a:endParaRPr lang="en-US" dirty="0"/>
          </a:p>
        </p:txBody>
      </p:sp>
      <p:sp>
        <p:nvSpPr>
          <p:cNvPr id="8" name="Title 1"/>
          <p:cNvSpPr>
            <a:spLocks noGrp="1"/>
          </p:cNvSpPr>
          <p:nvPr>
            <p:ph type="title"/>
          </p:nvPr>
        </p:nvSpPr>
        <p:spPr>
          <a:xfrm>
            <a:off x="457200" y="277677"/>
            <a:ext cx="8610600" cy="1143000"/>
          </a:xfrm>
        </p:spPr>
        <p:txBody>
          <a:bodyPr/>
          <a:lstStyle/>
          <a:p>
            <a:r>
              <a:rPr lang="en-US" dirty="0" smtClean="0"/>
              <a:t>Persistent  identifiers</a:t>
            </a:r>
            <a:endParaRPr lang="en-US" dirty="0"/>
          </a:p>
        </p:txBody>
      </p:sp>
      <p:sp>
        <p:nvSpPr>
          <p:cNvPr id="4" name="TextBox 3"/>
          <p:cNvSpPr txBox="1"/>
          <p:nvPr/>
        </p:nvSpPr>
        <p:spPr>
          <a:xfrm>
            <a:off x="152400" y="6324600"/>
            <a:ext cx="7620000" cy="387798"/>
          </a:xfrm>
          <a:prstGeom prst="rect">
            <a:avLst/>
          </a:prstGeom>
          <a:solidFill>
            <a:srgbClr val="E4E4E4"/>
          </a:solidFill>
        </p:spPr>
        <p:txBody>
          <a:bodyPr wrap="square" lIns="0" tIns="73152" rIns="0" bIns="36576" rtlCol="0">
            <a:spAutoFit/>
          </a:bodyPr>
          <a:lstStyle/>
          <a:p>
            <a:r>
              <a:rPr lang="en-US" sz="1600" b="1" dirty="0" smtClean="0">
                <a:solidFill>
                  <a:schemeClr val="bg2">
                    <a:lumMod val="75000"/>
                    <a:lumOff val="25000"/>
                  </a:schemeClr>
                </a:solidFill>
              </a:rPr>
              <a:t>  </a:t>
            </a:r>
            <a:r>
              <a:rPr lang="en-US" b="1" dirty="0" smtClean="0">
                <a:solidFill>
                  <a:schemeClr val="bg2">
                    <a:lumMod val="75000"/>
                    <a:lumOff val="25000"/>
                  </a:schemeClr>
                </a:solidFill>
                <a:latin typeface="Arial" panose="020B0604020202020204" pitchFamily="34" charset="0"/>
                <a:cs typeface="Arial" panose="020B0604020202020204" pitchFamily="34" charset="0"/>
              </a:rPr>
              <a:t>Shared </a:t>
            </a:r>
            <a:r>
              <a:rPr lang="en-US" b="1" dirty="0">
                <a:solidFill>
                  <a:schemeClr val="bg2">
                    <a:lumMod val="75000"/>
                    <a:lumOff val="25000"/>
                  </a:schemeClr>
                </a:solidFill>
                <a:latin typeface="Arial" panose="020B0604020202020204" pitchFamily="34" charset="0"/>
                <a:cs typeface="Arial" panose="020B0604020202020204" pitchFamily="34" charset="0"/>
              </a:rPr>
              <a:t>notes: </a:t>
            </a:r>
            <a:r>
              <a:rPr lang="en-US" b="1" dirty="0">
                <a:solidFill>
                  <a:schemeClr val="bg2">
                    <a:lumMod val="75000"/>
                    <a:lumOff val="25000"/>
                  </a:schemeClr>
                </a:solidFill>
                <a:latin typeface="Arial" panose="020B0604020202020204" pitchFamily="34" charset="0"/>
                <a:cs typeface="Arial" panose="020B0604020202020204" pitchFamily="34" charset="0"/>
              </a:rPr>
              <a:t>http://</a:t>
            </a:r>
            <a:r>
              <a:rPr lang="en-US" b="1" dirty="0" smtClean="0">
                <a:solidFill>
                  <a:schemeClr val="bg2">
                    <a:lumMod val="75000"/>
                    <a:lumOff val="25000"/>
                  </a:schemeClr>
                </a:solidFill>
                <a:latin typeface="Arial" panose="020B0604020202020204" pitchFamily="34" charset="0"/>
                <a:cs typeface="Arial" panose="020B0604020202020204" pitchFamily="34" charset="0"/>
              </a:rPr>
              <a:t>bit.ly/S4S2017</a:t>
            </a:r>
            <a:endParaRPr lang="en-US" b="1" dirty="0">
              <a:solidFill>
                <a:schemeClr val="bg2">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78085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CO-DMO_CLC_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txDef>
      <a:spPr>
        <a:solidFill>
          <a:srgbClr val="E4E4E4"/>
        </a:solidFill>
      </a:spPr>
      <a:bodyPr wrap="square" lIns="0" tIns="73152" rIns="0" bIns="36576" rtlCol="0">
        <a:spAutoFit/>
      </a:bodyPr>
      <a:lstStyle>
        <a:defPPr algn="ctr">
          <a:defRPr sz="1600" b="1" dirty="0" smtClean="0">
            <a:solidFill>
              <a:schemeClr val="bg2">
                <a:lumMod val="75000"/>
                <a:lumOff val="25000"/>
              </a:schemeClr>
            </a:solidFill>
          </a:defRPr>
        </a:defPPr>
      </a:lstStyle>
    </a:tx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4547</TotalTime>
  <Words>1656</Words>
  <Application>Microsoft Office PowerPoint</Application>
  <PresentationFormat>On-screen Show (4:3)</PresentationFormat>
  <Paragraphs>241</Paragraphs>
  <Slides>29</Slides>
  <Notes>17</Notes>
  <HiddenSlides>0</HiddenSlides>
  <MMClips>0</MMClip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Office Theme</vt:lpstr>
      <vt:lpstr>1_BCO-DMO_CLC_light</vt:lpstr>
      <vt:lpstr>1_Office Theme</vt:lpstr>
      <vt:lpstr>Semantics for Science Part 1:  WHY?</vt:lpstr>
      <vt:lpstr>Sea  storY: part 1</vt:lpstr>
      <vt:lpstr>distributed data … global science</vt:lpstr>
      <vt:lpstr>PowerPoint Presentation</vt:lpstr>
      <vt:lpstr>PowerPoint Presentation</vt:lpstr>
      <vt:lpstr>R2R, Bco-dmo, DataONE</vt:lpstr>
      <vt:lpstr>Free text Metadata – not enough</vt:lpstr>
      <vt:lpstr>Persistent  identifiers</vt:lpstr>
      <vt:lpstr>Persistent  identifiers</vt:lpstr>
      <vt:lpstr>Progress  so  far . . .</vt:lpstr>
      <vt:lpstr>Progress  so  far . . .</vt:lpstr>
      <vt:lpstr>PowerPoint Presentation</vt:lpstr>
      <vt:lpstr>PowerPoint Presentation</vt:lpstr>
      <vt:lpstr>GEOLINK  …  and beyond</vt:lpstr>
      <vt:lpstr>Linked data + ISO 19115</vt:lpstr>
      <vt:lpstr>Thank  you</vt:lpstr>
      <vt:lpstr>Audience  participation</vt:lpstr>
      <vt:lpstr>challenges</vt:lpstr>
      <vt:lpstr>consideration</vt:lpstr>
      <vt:lpstr>Extra  slides – PID semantics</vt:lpstr>
      <vt:lpstr>consideration</vt:lpstr>
      <vt:lpstr>CHALLENGE</vt:lpstr>
      <vt:lpstr>CONCERN</vt:lpstr>
      <vt:lpstr>challenge</vt:lpstr>
      <vt:lpstr>challenge</vt:lpstr>
      <vt:lpstr>challenge</vt:lpstr>
      <vt:lpstr>concern</vt:lpstr>
      <vt:lpstr>concern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NSF GeoData</dc:title>
  <dc:creator>chandler</dc:creator>
  <cp:lastModifiedBy>cchandler</cp:lastModifiedBy>
  <cp:revision>534</cp:revision>
  <cp:lastPrinted>2016-04-01T12:15:42Z</cp:lastPrinted>
  <dcterms:created xsi:type="dcterms:W3CDTF">2006-08-16T00:00:00Z</dcterms:created>
  <dcterms:modified xsi:type="dcterms:W3CDTF">2017-01-10T12:36:25Z</dcterms:modified>
</cp:coreProperties>
</file>